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32"/>
  </p:notesMasterIdLst>
  <p:handoutMasterIdLst>
    <p:handoutMasterId r:id="rId33"/>
  </p:handoutMasterIdLst>
  <p:sldIdLst>
    <p:sldId id="256" r:id="rId2"/>
    <p:sldId id="295" r:id="rId3"/>
    <p:sldId id="263" r:id="rId4"/>
    <p:sldId id="264" r:id="rId5"/>
    <p:sldId id="296" r:id="rId6"/>
    <p:sldId id="297" r:id="rId7"/>
    <p:sldId id="298" r:id="rId8"/>
    <p:sldId id="261" r:id="rId9"/>
    <p:sldId id="301" r:id="rId10"/>
    <p:sldId id="262" r:id="rId11"/>
    <p:sldId id="286" r:id="rId12"/>
    <p:sldId id="287" r:id="rId13"/>
    <p:sldId id="267" r:id="rId14"/>
    <p:sldId id="268" r:id="rId15"/>
    <p:sldId id="269" r:id="rId16"/>
    <p:sldId id="293" r:id="rId17"/>
    <p:sldId id="294" r:id="rId18"/>
    <p:sldId id="292" r:id="rId19"/>
    <p:sldId id="271" r:id="rId20"/>
    <p:sldId id="272" r:id="rId21"/>
    <p:sldId id="280" r:id="rId22"/>
    <p:sldId id="274" r:id="rId23"/>
    <p:sldId id="279" r:id="rId24"/>
    <p:sldId id="277" r:id="rId25"/>
    <p:sldId id="278" r:id="rId26"/>
    <p:sldId id="281" r:id="rId27"/>
    <p:sldId id="282" r:id="rId28"/>
    <p:sldId id="283" r:id="rId29"/>
    <p:sldId id="299" r:id="rId30"/>
    <p:sldId id="300" r:id="rId31"/>
  </p:sldIdLst>
  <p:sldSz cx="9144000" cy="6858000" type="screen4x3"/>
  <p:notesSz cx="6881813"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35" autoAdjust="0"/>
    <p:restoredTop sz="94660"/>
  </p:normalViewPr>
  <p:slideViewPr>
    <p:cSldViewPr snapToGrid="0">
      <p:cViewPr varScale="1">
        <p:scale>
          <a:sx n="99" d="100"/>
          <a:sy n="99" d="100"/>
        </p:scale>
        <p:origin x="90" y="174"/>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743" cy="466578"/>
          </a:xfrm>
          <a:prstGeom prst="rect">
            <a:avLst/>
          </a:prstGeom>
        </p:spPr>
        <p:txBody>
          <a:bodyPr vert="horz" lIns="91387" tIns="45693" rIns="91387" bIns="45693" rtlCol="0"/>
          <a:lstStyle>
            <a:lvl1pPr algn="l">
              <a:defRPr sz="1200"/>
            </a:lvl1pPr>
          </a:lstStyle>
          <a:p>
            <a:endParaRPr lang="en-US"/>
          </a:p>
        </p:txBody>
      </p:sp>
      <p:sp>
        <p:nvSpPr>
          <p:cNvPr id="3" name="Date Placeholder 2"/>
          <p:cNvSpPr>
            <a:spLocks noGrp="1"/>
          </p:cNvSpPr>
          <p:nvPr>
            <p:ph type="dt" sz="quarter" idx="1"/>
          </p:nvPr>
        </p:nvSpPr>
        <p:spPr>
          <a:xfrm>
            <a:off x="3897513" y="0"/>
            <a:ext cx="2982743" cy="466578"/>
          </a:xfrm>
          <a:prstGeom prst="rect">
            <a:avLst/>
          </a:prstGeom>
        </p:spPr>
        <p:txBody>
          <a:bodyPr vert="horz" lIns="91387" tIns="45693" rIns="91387" bIns="45693" rtlCol="0"/>
          <a:lstStyle>
            <a:lvl1pPr algn="r">
              <a:defRPr sz="1200"/>
            </a:lvl1pPr>
          </a:lstStyle>
          <a:p>
            <a:fld id="{025102DF-4D25-4EC2-9BCB-36E94A73F91E}" type="datetimeFigureOut">
              <a:rPr lang="en-US" smtClean="0"/>
              <a:t>2/14/2018</a:t>
            </a:fld>
            <a:endParaRPr lang="en-US"/>
          </a:p>
        </p:txBody>
      </p:sp>
      <p:sp>
        <p:nvSpPr>
          <p:cNvPr id="4" name="Footer Placeholder 3"/>
          <p:cNvSpPr>
            <a:spLocks noGrp="1"/>
          </p:cNvSpPr>
          <p:nvPr>
            <p:ph type="ftr" sz="quarter" idx="2"/>
          </p:nvPr>
        </p:nvSpPr>
        <p:spPr>
          <a:xfrm>
            <a:off x="0" y="8829823"/>
            <a:ext cx="2982743" cy="466578"/>
          </a:xfrm>
          <a:prstGeom prst="rect">
            <a:avLst/>
          </a:prstGeom>
        </p:spPr>
        <p:txBody>
          <a:bodyPr vert="horz" lIns="91387" tIns="45693" rIns="91387" bIns="45693" rtlCol="0" anchor="b"/>
          <a:lstStyle>
            <a:lvl1pPr algn="l">
              <a:defRPr sz="1200"/>
            </a:lvl1pPr>
          </a:lstStyle>
          <a:p>
            <a:endParaRPr lang="en-US"/>
          </a:p>
        </p:txBody>
      </p:sp>
      <p:sp>
        <p:nvSpPr>
          <p:cNvPr id="5" name="Slide Number Placeholder 4"/>
          <p:cNvSpPr>
            <a:spLocks noGrp="1"/>
          </p:cNvSpPr>
          <p:nvPr>
            <p:ph type="sldNum" sz="quarter" idx="3"/>
          </p:nvPr>
        </p:nvSpPr>
        <p:spPr>
          <a:xfrm>
            <a:off x="3897513" y="8829823"/>
            <a:ext cx="2982743" cy="466578"/>
          </a:xfrm>
          <a:prstGeom prst="rect">
            <a:avLst/>
          </a:prstGeom>
        </p:spPr>
        <p:txBody>
          <a:bodyPr vert="horz" lIns="91387" tIns="45693" rIns="91387" bIns="45693" rtlCol="0" anchor="b"/>
          <a:lstStyle>
            <a:lvl1pPr algn="r">
              <a:defRPr sz="1200"/>
            </a:lvl1pPr>
          </a:lstStyle>
          <a:p>
            <a:fld id="{6BF0C884-2905-4C9F-AE3D-7B780D1AEE1C}" type="slidenum">
              <a:rPr lang="en-US" smtClean="0"/>
              <a:t>‹#›</a:t>
            </a:fld>
            <a:endParaRPr lang="en-US"/>
          </a:p>
        </p:txBody>
      </p:sp>
    </p:spTree>
    <p:extLst>
      <p:ext uri="{BB962C8B-B14F-4D97-AF65-F5344CB8AC3E}">
        <p14:creationId xmlns:p14="http://schemas.microsoft.com/office/powerpoint/2010/main" val="2733423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1"/>
            <a:ext cx="2982743" cy="464981"/>
          </a:xfrm>
          <a:prstGeom prst="rect">
            <a:avLst/>
          </a:prstGeom>
          <a:noFill/>
          <a:ln>
            <a:noFill/>
          </a:ln>
        </p:spPr>
        <p:txBody>
          <a:bodyPr wrap="square" lIns="91372" tIns="91372" rIns="91372" bIns="91372"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6933"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3865"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0797"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7729"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4662" marR="0" lvl="5" indent="0" algn="l" rtl="0">
              <a:spcBef>
                <a:spcPts val="0"/>
              </a:spcBef>
              <a:buNone/>
              <a:defRPr sz="1800" b="0" i="0" u="none" strike="noStrike" cap="none">
                <a:solidFill>
                  <a:schemeClr val="dk1"/>
                </a:solidFill>
                <a:latin typeface="Arial"/>
                <a:ea typeface="Arial"/>
                <a:cs typeface="Arial"/>
                <a:sym typeface="Arial"/>
              </a:defRPr>
            </a:lvl6pPr>
            <a:lvl7pPr marL="2741594" marR="0" lvl="6" indent="0" algn="l" rtl="0">
              <a:spcBef>
                <a:spcPts val="0"/>
              </a:spcBef>
              <a:buNone/>
              <a:defRPr sz="1800" b="0" i="0" u="none" strike="noStrike" cap="none">
                <a:solidFill>
                  <a:schemeClr val="dk1"/>
                </a:solidFill>
                <a:latin typeface="Arial"/>
                <a:ea typeface="Arial"/>
                <a:cs typeface="Arial"/>
                <a:sym typeface="Arial"/>
              </a:defRPr>
            </a:lvl7pPr>
            <a:lvl8pPr marL="3198527" marR="0" lvl="7" indent="0" algn="l" rtl="0">
              <a:spcBef>
                <a:spcPts val="0"/>
              </a:spcBef>
              <a:buNone/>
              <a:defRPr sz="1800" b="0" i="0" u="none" strike="noStrike" cap="none">
                <a:solidFill>
                  <a:schemeClr val="dk1"/>
                </a:solidFill>
                <a:latin typeface="Arial"/>
                <a:ea typeface="Arial"/>
                <a:cs typeface="Arial"/>
                <a:sym typeface="Arial"/>
              </a:defRPr>
            </a:lvl8pPr>
            <a:lvl9pPr marL="3655458"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97513" y="1"/>
            <a:ext cx="2982743" cy="464981"/>
          </a:xfrm>
          <a:prstGeom prst="rect">
            <a:avLst/>
          </a:prstGeom>
          <a:noFill/>
          <a:ln>
            <a:noFill/>
          </a:ln>
        </p:spPr>
        <p:txBody>
          <a:bodyPr wrap="square" lIns="91372" tIns="91372" rIns="91372" bIns="91372"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6933"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3865"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0797"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7729"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4662" marR="0" lvl="5" indent="0" algn="l" rtl="0">
              <a:spcBef>
                <a:spcPts val="0"/>
              </a:spcBef>
              <a:buNone/>
              <a:defRPr sz="1800" b="0" i="0" u="none" strike="noStrike" cap="none">
                <a:solidFill>
                  <a:schemeClr val="dk1"/>
                </a:solidFill>
                <a:latin typeface="Arial"/>
                <a:ea typeface="Arial"/>
                <a:cs typeface="Arial"/>
                <a:sym typeface="Arial"/>
              </a:defRPr>
            </a:lvl6pPr>
            <a:lvl7pPr marL="2741594" marR="0" lvl="6" indent="0" algn="l" rtl="0">
              <a:spcBef>
                <a:spcPts val="0"/>
              </a:spcBef>
              <a:buNone/>
              <a:defRPr sz="1800" b="0" i="0" u="none" strike="noStrike" cap="none">
                <a:solidFill>
                  <a:schemeClr val="dk1"/>
                </a:solidFill>
                <a:latin typeface="Arial"/>
                <a:ea typeface="Arial"/>
                <a:cs typeface="Arial"/>
                <a:sym typeface="Arial"/>
              </a:defRPr>
            </a:lvl7pPr>
            <a:lvl8pPr marL="3198527" marR="0" lvl="7" indent="0" algn="l" rtl="0">
              <a:spcBef>
                <a:spcPts val="0"/>
              </a:spcBef>
              <a:buNone/>
              <a:defRPr sz="1800" b="0" i="0" u="none" strike="noStrike" cap="none">
                <a:solidFill>
                  <a:schemeClr val="dk1"/>
                </a:solidFill>
                <a:latin typeface="Arial"/>
                <a:ea typeface="Arial"/>
                <a:cs typeface="Arial"/>
                <a:sym typeface="Arial"/>
              </a:defRPr>
            </a:lvl8pPr>
            <a:lvl9pPr marL="3655458"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8805" y="4416511"/>
            <a:ext cx="5504204" cy="4183220"/>
          </a:xfrm>
          <a:prstGeom prst="rect">
            <a:avLst/>
          </a:prstGeom>
          <a:noFill/>
          <a:ln>
            <a:noFill/>
          </a:ln>
        </p:spPr>
        <p:txBody>
          <a:bodyPr wrap="square" lIns="91372" tIns="91372" rIns="91372" bIns="91372" anchor="t" anchorCtr="0"/>
          <a:lstStyle>
            <a:lvl1pPr marL="0" marR="0" lvl="0" indent="0" algn="l" rtl="0">
              <a:spcBef>
                <a:spcPts val="360"/>
              </a:spcBef>
              <a:spcAft>
                <a:spcPts val="0"/>
              </a:spcAft>
              <a:buChar char="●"/>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Char char="○"/>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har char="■"/>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Char char="●"/>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823"/>
            <a:ext cx="2982743" cy="464981"/>
          </a:xfrm>
          <a:prstGeom prst="rect">
            <a:avLst/>
          </a:prstGeom>
          <a:noFill/>
          <a:ln>
            <a:noFill/>
          </a:ln>
        </p:spPr>
        <p:txBody>
          <a:bodyPr wrap="square" lIns="91372" tIns="91372" rIns="91372" bIns="91372"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6933"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3865"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0797"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7729"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4662" marR="0" lvl="5" indent="0" algn="l" rtl="0">
              <a:spcBef>
                <a:spcPts val="0"/>
              </a:spcBef>
              <a:buNone/>
              <a:defRPr sz="1800" b="0" i="0" u="none" strike="noStrike" cap="none">
                <a:solidFill>
                  <a:schemeClr val="dk1"/>
                </a:solidFill>
                <a:latin typeface="Arial"/>
                <a:ea typeface="Arial"/>
                <a:cs typeface="Arial"/>
                <a:sym typeface="Arial"/>
              </a:defRPr>
            </a:lvl6pPr>
            <a:lvl7pPr marL="2741594" marR="0" lvl="6" indent="0" algn="l" rtl="0">
              <a:spcBef>
                <a:spcPts val="0"/>
              </a:spcBef>
              <a:buNone/>
              <a:defRPr sz="1800" b="0" i="0" u="none" strike="noStrike" cap="none">
                <a:solidFill>
                  <a:schemeClr val="dk1"/>
                </a:solidFill>
                <a:latin typeface="Arial"/>
                <a:ea typeface="Arial"/>
                <a:cs typeface="Arial"/>
                <a:sym typeface="Arial"/>
              </a:defRPr>
            </a:lvl7pPr>
            <a:lvl8pPr marL="3198527" marR="0" lvl="7" indent="0" algn="l" rtl="0">
              <a:spcBef>
                <a:spcPts val="0"/>
              </a:spcBef>
              <a:buNone/>
              <a:defRPr sz="1800" b="0" i="0" u="none" strike="noStrike" cap="none">
                <a:solidFill>
                  <a:schemeClr val="dk1"/>
                </a:solidFill>
                <a:latin typeface="Arial"/>
                <a:ea typeface="Arial"/>
                <a:cs typeface="Arial"/>
                <a:sym typeface="Arial"/>
              </a:defRPr>
            </a:lvl8pPr>
            <a:lvl9pPr marL="3655458"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97513" y="8829823"/>
            <a:ext cx="2982743" cy="464981"/>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smtClean="0">
                <a:solidFill>
                  <a:schemeClr val="dk1"/>
                </a:solidFill>
              </a:rPr>
              <a:pPr algn="r">
                <a:buSzPct val="25000"/>
              </a:pPr>
              <a:t>‹#›</a:t>
            </a:fld>
            <a:endParaRPr lang="en-US" sz="1200">
              <a:solidFill>
                <a:schemeClr val="dk1"/>
              </a:solidFill>
            </a:endParaRPr>
          </a:p>
        </p:txBody>
      </p:sp>
    </p:spTree>
    <p:extLst>
      <p:ext uri="{BB962C8B-B14F-4D97-AF65-F5344CB8AC3E}">
        <p14:creationId xmlns:p14="http://schemas.microsoft.com/office/powerpoint/2010/main" val="120220123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85" name="Shape 85"/>
          <p:cNvSpPr txBox="1">
            <a:spLocks noGrp="1"/>
          </p:cNvSpPr>
          <p:nvPr>
            <p:ph type="body" idx="1"/>
          </p:nvPr>
        </p:nvSpPr>
        <p:spPr>
          <a:xfrm>
            <a:off x="688805" y="4416511"/>
            <a:ext cx="5504204" cy="4183220"/>
          </a:xfrm>
          <a:prstGeom prst="rect">
            <a:avLst/>
          </a:prstGeom>
          <a:noFill/>
          <a:ln>
            <a:noFill/>
          </a:ln>
        </p:spPr>
        <p:txBody>
          <a:bodyPr wrap="square" lIns="92770" tIns="46373" rIns="92770" bIns="46373" anchor="t" anchorCtr="0">
            <a:noAutofit/>
          </a:bodyPr>
          <a:lstStyle/>
          <a:p>
            <a:pPr>
              <a:spcBef>
                <a:spcPts val="0"/>
              </a:spcBef>
              <a:buSzPct val="25000"/>
              <a:buNone/>
            </a:pPr>
            <a:r>
              <a:rPr lang="en-US" dirty="0"/>
              <a:t>Brian</a:t>
            </a:r>
          </a:p>
          <a:p>
            <a:pPr>
              <a:spcBef>
                <a:spcPts val="0"/>
              </a:spcBef>
              <a:buSzPct val="25000"/>
              <a:buNone/>
            </a:pPr>
            <a:endParaRPr dirty="0"/>
          </a:p>
        </p:txBody>
      </p:sp>
      <p:sp>
        <p:nvSpPr>
          <p:cNvPr id="86" name="Shape 86"/>
          <p:cNvSpPr txBox="1">
            <a:spLocks noGrp="1"/>
          </p:cNvSpPr>
          <p:nvPr>
            <p:ph type="sldNum" idx="12"/>
          </p:nvPr>
        </p:nvSpPr>
        <p:spPr>
          <a:xfrm>
            <a:off x="3897513" y="8829823"/>
            <a:ext cx="2982743" cy="464981"/>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a:t>
            </a:fld>
            <a:endParaRPr lang="en-US" sz="1200">
              <a:solidFill>
                <a:schemeClr val="dk1"/>
              </a:solidFill>
            </a:endParaRPr>
          </a:p>
        </p:txBody>
      </p:sp>
    </p:spTree>
    <p:extLst>
      <p:ext uri="{BB962C8B-B14F-4D97-AF65-F5344CB8AC3E}">
        <p14:creationId xmlns:p14="http://schemas.microsoft.com/office/powerpoint/2010/main" val="2292642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06" name="Shape 30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25000"/>
              <a:buNone/>
            </a:pPr>
            <a:endParaRPr/>
          </a:p>
          <a:p>
            <a:pPr>
              <a:spcBef>
                <a:spcPts val="0"/>
              </a:spcBef>
              <a:buSzPct val="25000"/>
              <a:buNone/>
            </a:pPr>
            <a:endParaRPr/>
          </a:p>
        </p:txBody>
      </p:sp>
      <p:sp>
        <p:nvSpPr>
          <p:cNvPr id="307" name="Shape 30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17</a:t>
            </a:fld>
            <a:endParaRPr lang="en-US" sz="1200">
              <a:solidFill>
                <a:schemeClr val="dk1"/>
              </a:solidFill>
            </a:endParaRPr>
          </a:p>
        </p:txBody>
      </p:sp>
    </p:spTree>
    <p:extLst>
      <p:ext uri="{BB962C8B-B14F-4D97-AF65-F5344CB8AC3E}">
        <p14:creationId xmlns:p14="http://schemas.microsoft.com/office/powerpoint/2010/main" val="2957036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04" name="Shape 204"/>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endParaRPr/>
          </a:p>
        </p:txBody>
      </p:sp>
      <p:sp>
        <p:nvSpPr>
          <p:cNvPr id="205" name="Shape 205"/>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18</a:t>
            </a:fld>
            <a:endParaRPr lang="en-US" sz="1200">
              <a:solidFill>
                <a:schemeClr val="dk1"/>
              </a:solidFill>
            </a:endParaRPr>
          </a:p>
        </p:txBody>
      </p:sp>
    </p:spTree>
    <p:extLst>
      <p:ext uri="{BB962C8B-B14F-4D97-AF65-F5344CB8AC3E}">
        <p14:creationId xmlns:p14="http://schemas.microsoft.com/office/powerpoint/2010/main" val="1800342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22" name="Shape 222"/>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endParaRPr/>
          </a:p>
        </p:txBody>
      </p:sp>
      <p:sp>
        <p:nvSpPr>
          <p:cNvPr id="223" name="Shape 223"/>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19</a:t>
            </a:fld>
            <a:endParaRPr lang="en-US" sz="1200">
              <a:solidFill>
                <a:schemeClr val="dk1"/>
              </a:solidFill>
            </a:endParaRPr>
          </a:p>
        </p:txBody>
      </p:sp>
    </p:spTree>
    <p:extLst>
      <p:ext uri="{BB962C8B-B14F-4D97-AF65-F5344CB8AC3E}">
        <p14:creationId xmlns:p14="http://schemas.microsoft.com/office/powerpoint/2010/main" val="2974814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31" name="Shape 231"/>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spcAft>
                <a:spcPts val="1400"/>
              </a:spcAft>
              <a:buClr>
                <a:schemeClr val="dk1"/>
              </a:buClr>
              <a:buSzPct val="91666"/>
              <a:buNone/>
            </a:pPr>
            <a:r>
              <a:rPr lang="en-US">
                <a:latin typeface="Times New Roman"/>
                <a:ea typeface="Times New Roman"/>
                <a:cs typeface="Times New Roman"/>
                <a:sym typeface="Times New Roman"/>
              </a:rPr>
              <a:t>Brian</a:t>
            </a:r>
          </a:p>
          <a:p>
            <a:pPr>
              <a:spcBef>
                <a:spcPts val="0"/>
              </a:spcBef>
              <a:buSzPct val="25000"/>
              <a:buNone/>
            </a:pPr>
            <a:endParaRPr/>
          </a:p>
        </p:txBody>
      </p:sp>
      <p:sp>
        <p:nvSpPr>
          <p:cNvPr id="232" name="Shape 232"/>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20</a:t>
            </a:fld>
            <a:endParaRPr lang="en-US" sz="1200">
              <a:solidFill>
                <a:schemeClr val="dk1"/>
              </a:solidFill>
            </a:endParaRPr>
          </a:p>
        </p:txBody>
      </p:sp>
    </p:spTree>
    <p:extLst>
      <p:ext uri="{BB962C8B-B14F-4D97-AF65-F5344CB8AC3E}">
        <p14:creationId xmlns:p14="http://schemas.microsoft.com/office/powerpoint/2010/main" val="129963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06" name="Shape 30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25000"/>
              <a:buNone/>
            </a:pPr>
            <a:endParaRPr/>
          </a:p>
          <a:p>
            <a:pPr>
              <a:spcBef>
                <a:spcPts val="0"/>
              </a:spcBef>
              <a:buSzPct val="25000"/>
              <a:buNone/>
            </a:pPr>
            <a:endParaRPr/>
          </a:p>
        </p:txBody>
      </p:sp>
      <p:sp>
        <p:nvSpPr>
          <p:cNvPr id="307" name="Shape 30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21</a:t>
            </a:fld>
            <a:endParaRPr lang="en-US" sz="1200">
              <a:solidFill>
                <a:schemeClr val="dk1"/>
              </a:solidFill>
            </a:endParaRPr>
          </a:p>
        </p:txBody>
      </p:sp>
    </p:spTree>
    <p:extLst>
      <p:ext uri="{BB962C8B-B14F-4D97-AF65-F5344CB8AC3E}">
        <p14:creationId xmlns:p14="http://schemas.microsoft.com/office/powerpoint/2010/main" val="2983866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49" name="Shape 249"/>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None/>
            </a:pPr>
            <a:r>
              <a:rPr lang="en-US">
                <a:latin typeface="Times New Roman"/>
                <a:ea typeface="Times New Roman"/>
                <a:cs typeface="Times New Roman"/>
                <a:sym typeface="Times New Roman"/>
              </a:rPr>
              <a:t>Connie</a:t>
            </a:r>
          </a:p>
        </p:txBody>
      </p:sp>
      <p:sp>
        <p:nvSpPr>
          <p:cNvPr id="250" name="Shape 250"/>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22</a:t>
            </a:fld>
            <a:endParaRPr lang="en-US" sz="1200">
              <a:solidFill>
                <a:schemeClr val="dk1"/>
              </a:solidFill>
            </a:endParaRPr>
          </a:p>
        </p:txBody>
      </p:sp>
    </p:spTree>
    <p:extLst>
      <p:ext uri="{BB962C8B-B14F-4D97-AF65-F5344CB8AC3E}">
        <p14:creationId xmlns:p14="http://schemas.microsoft.com/office/powerpoint/2010/main" val="460266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94" name="Shape 294"/>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91666"/>
              <a:buNone/>
            </a:pPr>
            <a:endParaRPr/>
          </a:p>
        </p:txBody>
      </p:sp>
      <p:sp>
        <p:nvSpPr>
          <p:cNvPr id="295" name="Shape 295"/>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23</a:t>
            </a:fld>
            <a:endParaRPr lang="en-US" sz="1200">
              <a:solidFill>
                <a:schemeClr val="dk1"/>
              </a:solidFill>
            </a:endParaRPr>
          </a:p>
        </p:txBody>
      </p:sp>
    </p:spTree>
    <p:extLst>
      <p:ext uri="{BB962C8B-B14F-4D97-AF65-F5344CB8AC3E}">
        <p14:creationId xmlns:p14="http://schemas.microsoft.com/office/powerpoint/2010/main" val="1551037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76" name="Shape 27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p:txBody>
      </p:sp>
      <p:sp>
        <p:nvSpPr>
          <p:cNvPr id="277" name="Shape 27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24</a:t>
            </a:fld>
            <a:endParaRPr lang="en-US" sz="1200">
              <a:solidFill>
                <a:schemeClr val="dk1"/>
              </a:solidFill>
            </a:endParaRPr>
          </a:p>
        </p:txBody>
      </p:sp>
    </p:spTree>
    <p:extLst>
      <p:ext uri="{BB962C8B-B14F-4D97-AF65-F5344CB8AC3E}">
        <p14:creationId xmlns:p14="http://schemas.microsoft.com/office/powerpoint/2010/main" val="385262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85" name="Shape 285"/>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p:txBody>
      </p:sp>
      <p:sp>
        <p:nvSpPr>
          <p:cNvPr id="286" name="Shape 286"/>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25</a:t>
            </a:fld>
            <a:endParaRPr lang="en-US" sz="1200">
              <a:solidFill>
                <a:schemeClr val="dk1"/>
              </a:solidFill>
            </a:endParaRPr>
          </a:p>
        </p:txBody>
      </p:sp>
    </p:spTree>
    <p:extLst>
      <p:ext uri="{BB962C8B-B14F-4D97-AF65-F5344CB8AC3E}">
        <p14:creationId xmlns:p14="http://schemas.microsoft.com/office/powerpoint/2010/main" val="1335996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16" name="Shape 31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Clr>
                <a:schemeClr val="dk1"/>
              </a:buClr>
              <a:buSzPct val="91666"/>
              <a:buNone/>
            </a:pPr>
            <a:endParaRPr>
              <a:latin typeface="Times New Roman"/>
              <a:ea typeface="Times New Roman"/>
              <a:cs typeface="Times New Roman"/>
              <a:sym typeface="Times New Roman"/>
            </a:endParaRPr>
          </a:p>
          <a:p>
            <a:pPr>
              <a:spcBef>
                <a:spcPts val="0"/>
              </a:spcBef>
              <a:buSzPct val="25000"/>
              <a:buNone/>
            </a:pPr>
            <a:endParaRPr/>
          </a:p>
          <a:p>
            <a:pPr>
              <a:spcBef>
                <a:spcPts val="0"/>
              </a:spcBef>
              <a:buSzPct val="25000"/>
              <a:buNone/>
            </a:pPr>
            <a:endParaRPr/>
          </a:p>
        </p:txBody>
      </p:sp>
      <p:sp>
        <p:nvSpPr>
          <p:cNvPr id="317" name="Shape 31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26</a:t>
            </a:fld>
            <a:endParaRPr lang="en-US" sz="1200">
              <a:solidFill>
                <a:schemeClr val="dk1"/>
              </a:solidFill>
            </a:endParaRPr>
          </a:p>
        </p:txBody>
      </p:sp>
    </p:spTree>
    <p:extLst>
      <p:ext uri="{BB962C8B-B14F-4D97-AF65-F5344CB8AC3E}">
        <p14:creationId xmlns:p14="http://schemas.microsoft.com/office/powerpoint/2010/main" val="69930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50" name="Shape 150"/>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51" name="Shape 151"/>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3</a:t>
            </a:fld>
            <a:endParaRPr lang="en-US" sz="1200">
              <a:solidFill>
                <a:schemeClr val="dk1"/>
              </a:solidFill>
            </a:endParaRPr>
          </a:p>
        </p:txBody>
      </p:sp>
    </p:spTree>
    <p:extLst>
      <p:ext uri="{BB962C8B-B14F-4D97-AF65-F5344CB8AC3E}">
        <p14:creationId xmlns:p14="http://schemas.microsoft.com/office/powerpoint/2010/main" val="3328327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25" name="Shape 325"/>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25000"/>
              <a:buNone/>
            </a:pPr>
            <a:endParaRPr/>
          </a:p>
        </p:txBody>
      </p:sp>
      <p:sp>
        <p:nvSpPr>
          <p:cNvPr id="326" name="Shape 326"/>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27</a:t>
            </a:fld>
            <a:endParaRPr lang="en-US" sz="1200">
              <a:solidFill>
                <a:schemeClr val="dk1"/>
              </a:solidFill>
            </a:endParaRPr>
          </a:p>
        </p:txBody>
      </p:sp>
    </p:spTree>
    <p:extLst>
      <p:ext uri="{BB962C8B-B14F-4D97-AF65-F5344CB8AC3E}">
        <p14:creationId xmlns:p14="http://schemas.microsoft.com/office/powerpoint/2010/main" val="2171592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34" name="Shape 334"/>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25000"/>
              <a:buNone/>
            </a:pPr>
            <a:endParaRPr/>
          </a:p>
        </p:txBody>
      </p:sp>
      <p:sp>
        <p:nvSpPr>
          <p:cNvPr id="335" name="Shape 335"/>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28</a:t>
            </a:fld>
            <a:endParaRPr lang="en-US" sz="1200">
              <a:solidFill>
                <a:schemeClr val="dk1"/>
              </a:solidFill>
            </a:endParaRPr>
          </a:p>
        </p:txBody>
      </p:sp>
    </p:spTree>
    <p:extLst>
      <p:ext uri="{BB962C8B-B14F-4D97-AF65-F5344CB8AC3E}">
        <p14:creationId xmlns:p14="http://schemas.microsoft.com/office/powerpoint/2010/main" val="1290603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05" name="Shape 105"/>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Dan </a:t>
            </a:r>
          </a:p>
          <a:p>
            <a:pPr>
              <a:spcBef>
                <a:spcPts val="0"/>
              </a:spcBef>
              <a:buSzPct val="25000"/>
              <a:buNone/>
            </a:pPr>
            <a:endParaRPr/>
          </a:p>
        </p:txBody>
      </p:sp>
      <p:sp>
        <p:nvSpPr>
          <p:cNvPr id="106" name="Shape 106"/>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29</a:t>
            </a:fld>
            <a:endParaRPr lang="en-US" sz="1200">
              <a:solidFill>
                <a:schemeClr val="dk1"/>
              </a:solidFill>
            </a:endParaRPr>
          </a:p>
        </p:txBody>
      </p:sp>
    </p:spTree>
    <p:extLst>
      <p:ext uri="{BB962C8B-B14F-4D97-AF65-F5344CB8AC3E}">
        <p14:creationId xmlns:p14="http://schemas.microsoft.com/office/powerpoint/2010/main" val="387518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14" name="Shape 114"/>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Dan </a:t>
            </a:r>
          </a:p>
          <a:p>
            <a:pPr>
              <a:spcBef>
                <a:spcPts val="0"/>
              </a:spcBef>
              <a:buSzPct val="25000"/>
              <a:buNone/>
            </a:pPr>
            <a:endParaRPr/>
          </a:p>
        </p:txBody>
      </p:sp>
      <p:sp>
        <p:nvSpPr>
          <p:cNvPr id="115" name="Shape 115"/>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30</a:t>
            </a:fld>
            <a:endParaRPr lang="en-US" sz="1200">
              <a:solidFill>
                <a:schemeClr val="dk1"/>
              </a:solidFill>
            </a:endParaRPr>
          </a:p>
        </p:txBody>
      </p:sp>
    </p:spTree>
    <p:extLst>
      <p:ext uri="{BB962C8B-B14F-4D97-AF65-F5344CB8AC3E}">
        <p14:creationId xmlns:p14="http://schemas.microsoft.com/office/powerpoint/2010/main" val="3749830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59" name="Shape 159"/>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60" name="Shape 160"/>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4</a:t>
            </a:fld>
            <a:endParaRPr lang="en-US" sz="1200">
              <a:solidFill>
                <a:schemeClr val="dk1"/>
              </a:solidFill>
            </a:endParaRPr>
          </a:p>
        </p:txBody>
      </p:sp>
    </p:spTree>
    <p:extLst>
      <p:ext uri="{BB962C8B-B14F-4D97-AF65-F5344CB8AC3E}">
        <p14:creationId xmlns:p14="http://schemas.microsoft.com/office/powerpoint/2010/main" val="166197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32" name="Shape 132"/>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33" name="Shape 133"/>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8</a:t>
            </a:fld>
            <a:endParaRPr lang="en-US" sz="1200">
              <a:solidFill>
                <a:schemeClr val="dk1"/>
              </a:solidFill>
            </a:endParaRPr>
          </a:p>
        </p:txBody>
      </p:sp>
    </p:spTree>
    <p:extLst>
      <p:ext uri="{BB962C8B-B14F-4D97-AF65-F5344CB8AC3E}">
        <p14:creationId xmlns:p14="http://schemas.microsoft.com/office/powerpoint/2010/main" val="7210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41" name="Shape 141"/>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42" name="Shape 142"/>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10</a:t>
            </a:fld>
            <a:endParaRPr lang="en-US" sz="1200">
              <a:solidFill>
                <a:schemeClr val="dk1"/>
              </a:solidFill>
            </a:endParaRPr>
          </a:p>
        </p:txBody>
      </p:sp>
    </p:spTree>
    <p:extLst>
      <p:ext uri="{BB962C8B-B14F-4D97-AF65-F5344CB8AC3E}">
        <p14:creationId xmlns:p14="http://schemas.microsoft.com/office/powerpoint/2010/main" val="2254133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86" name="Shape 18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87" name="Shape 18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13</a:t>
            </a:fld>
            <a:endParaRPr lang="en-US" sz="1200">
              <a:solidFill>
                <a:schemeClr val="dk1"/>
              </a:solidFill>
            </a:endParaRPr>
          </a:p>
        </p:txBody>
      </p:sp>
    </p:spTree>
    <p:extLst>
      <p:ext uri="{BB962C8B-B14F-4D97-AF65-F5344CB8AC3E}">
        <p14:creationId xmlns:p14="http://schemas.microsoft.com/office/powerpoint/2010/main" val="3632550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195" name="Shape 195"/>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Brian</a:t>
            </a:r>
          </a:p>
        </p:txBody>
      </p:sp>
      <p:sp>
        <p:nvSpPr>
          <p:cNvPr id="196" name="Shape 196"/>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14</a:t>
            </a:fld>
            <a:endParaRPr lang="en-US" sz="1200">
              <a:solidFill>
                <a:schemeClr val="dk1"/>
              </a:solidFill>
            </a:endParaRPr>
          </a:p>
        </p:txBody>
      </p:sp>
    </p:spTree>
    <p:extLst>
      <p:ext uri="{BB962C8B-B14F-4D97-AF65-F5344CB8AC3E}">
        <p14:creationId xmlns:p14="http://schemas.microsoft.com/office/powerpoint/2010/main" val="3501954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204" name="Shape 204"/>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endParaRPr/>
          </a:p>
        </p:txBody>
      </p:sp>
      <p:sp>
        <p:nvSpPr>
          <p:cNvPr id="205" name="Shape 205"/>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15</a:t>
            </a:fld>
            <a:endParaRPr lang="en-US" sz="1200">
              <a:solidFill>
                <a:schemeClr val="dk1"/>
              </a:solidFill>
            </a:endParaRPr>
          </a:p>
        </p:txBody>
      </p:sp>
    </p:spTree>
    <p:extLst>
      <p:ext uri="{BB962C8B-B14F-4D97-AF65-F5344CB8AC3E}">
        <p14:creationId xmlns:p14="http://schemas.microsoft.com/office/powerpoint/2010/main" val="3844706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1116013"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306" name="Shape 306"/>
          <p:cNvSpPr txBox="1">
            <a:spLocks noGrp="1"/>
          </p:cNvSpPr>
          <p:nvPr>
            <p:ph type="body" idx="1"/>
          </p:nvPr>
        </p:nvSpPr>
        <p:spPr>
          <a:xfrm>
            <a:off x="688806" y="4416510"/>
            <a:ext cx="5504154" cy="4183346"/>
          </a:xfrm>
          <a:prstGeom prst="rect">
            <a:avLst/>
          </a:prstGeom>
          <a:noFill/>
          <a:ln>
            <a:noFill/>
          </a:ln>
        </p:spPr>
        <p:txBody>
          <a:bodyPr wrap="square" lIns="92770" tIns="46373" rIns="92770" bIns="46373" anchor="t" anchorCtr="0">
            <a:noAutofit/>
          </a:bodyPr>
          <a:lstStyle/>
          <a:p>
            <a:pPr>
              <a:spcBef>
                <a:spcPts val="0"/>
              </a:spcBef>
              <a:buSzPct val="25000"/>
              <a:buNone/>
            </a:pPr>
            <a:r>
              <a:rPr lang="en-US"/>
              <a:t>Mike</a:t>
            </a:r>
          </a:p>
          <a:p>
            <a:pPr>
              <a:spcBef>
                <a:spcPts val="0"/>
              </a:spcBef>
              <a:buSzPct val="25000"/>
              <a:buNone/>
            </a:pPr>
            <a:endParaRPr/>
          </a:p>
          <a:p>
            <a:pPr>
              <a:spcBef>
                <a:spcPts val="0"/>
              </a:spcBef>
              <a:buSzPct val="25000"/>
              <a:buNone/>
            </a:pPr>
            <a:endParaRPr/>
          </a:p>
        </p:txBody>
      </p:sp>
      <p:sp>
        <p:nvSpPr>
          <p:cNvPr id="307" name="Shape 307"/>
          <p:cNvSpPr txBox="1">
            <a:spLocks noGrp="1"/>
          </p:cNvSpPr>
          <p:nvPr>
            <p:ph type="sldNum" idx="12"/>
          </p:nvPr>
        </p:nvSpPr>
        <p:spPr>
          <a:xfrm>
            <a:off x="3897513" y="8829823"/>
            <a:ext cx="2982668" cy="465018"/>
          </a:xfrm>
          <a:prstGeom prst="rect">
            <a:avLst/>
          </a:prstGeom>
          <a:noFill/>
          <a:ln>
            <a:noFill/>
          </a:ln>
        </p:spPr>
        <p:txBody>
          <a:bodyPr wrap="square" lIns="92770" tIns="46373" rIns="92770" bIns="46373" anchor="b" anchorCtr="0">
            <a:noAutofit/>
          </a:bodyPr>
          <a:lstStyle/>
          <a:p>
            <a:pPr algn="r">
              <a:buSzPct val="25000"/>
            </a:pPr>
            <a:fld id="{00000000-1234-1234-1234-123412341234}" type="slidenum">
              <a:rPr lang="en-US" sz="1200">
                <a:solidFill>
                  <a:schemeClr val="dk1"/>
                </a:solidFill>
              </a:rPr>
              <a:pPr algn="r">
                <a:buSzPct val="25000"/>
              </a:pPr>
              <a:t>16</a:t>
            </a:fld>
            <a:endParaRPr lang="en-US" sz="1200">
              <a:solidFill>
                <a:schemeClr val="dk1"/>
              </a:solidFill>
            </a:endParaRPr>
          </a:p>
        </p:txBody>
      </p:sp>
    </p:spTree>
    <p:extLst>
      <p:ext uri="{BB962C8B-B14F-4D97-AF65-F5344CB8AC3E}">
        <p14:creationId xmlns:p14="http://schemas.microsoft.com/office/powerpoint/2010/main" val="343959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5"/>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17" name="Shape 17"/>
          <p:cNvSpPr txBox="1">
            <a:spLocks noGrp="1"/>
          </p:cNvSpPr>
          <p:nvPr>
            <p:ph type="subTitle" idx="1"/>
          </p:nvPr>
        </p:nvSpPr>
        <p:spPr>
          <a:xfrm>
            <a:off x="1371600" y="3886200"/>
            <a:ext cx="6400800" cy="1752600"/>
          </a:xfrm>
          <a:prstGeom prst="rect">
            <a:avLst/>
          </a:prstGeom>
          <a:noFill/>
          <a:ln>
            <a:noFill/>
          </a:ln>
        </p:spPr>
        <p:txBody>
          <a:bodyPr wrap="square" lIns="91425" tIns="91425" rIns="91425" bIns="91425" anchor="t" anchorCtr="0"/>
          <a:lstStyle>
            <a:lvl1pPr marL="0" marR="0" lvl="0" indent="0" algn="ctr"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ctr"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ctr"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ctr"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ftr" idx="11"/>
          </p:nvPr>
        </p:nvSpPr>
        <p:spPr>
          <a:xfrm>
            <a:off x="0" y="6629400"/>
            <a:ext cx="7696200" cy="22860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b="0" i="0" u="none" strike="noStrike" cap="none">
                <a:solidFill>
                  <a:schemeClr val="dk1"/>
                </a:solidFill>
                <a:latin typeface="Arial"/>
                <a:ea typeface="Arial"/>
                <a:cs typeface="Arial"/>
                <a:sym typeface="Arial"/>
              </a:rPr>
              <a:t>‹#›</a:t>
            </a:fld>
            <a:endParaRPr lang="en-US"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73" name="Shape 73"/>
          <p:cNvSpPr txBox="1">
            <a:spLocks noGrp="1"/>
          </p:cNvSpPr>
          <p:nvPr>
            <p:ph type="body" idx="1"/>
          </p:nvPr>
        </p:nvSpPr>
        <p:spPr>
          <a:xfrm rot="5400000">
            <a:off x="2309018" y="-251619"/>
            <a:ext cx="4525963" cy="8229600"/>
          </a:xfrm>
          <a:prstGeom prst="rect">
            <a:avLst/>
          </a:prstGeom>
          <a:noFill/>
          <a:ln>
            <a:noFill/>
          </a:ln>
        </p:spPr>
        <p:txBody>
          <a:bodyPr wrap="square"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4" name="Shape 74"/>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rot="5400000">
            <a:off x="4732337" y="2171700"/>
            <a:ext cx="5851525" cy="20574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79" name="Shape 79"/>
          <p:cNvSpPr txBox="1">
            <a:spLocks noGrp="1"/>
          </p:cNvSpPr>
          <p:nvPr>
            <p:ph type="body" idx="1"/>
          </p:nvPr>
        </p:nvSpPr>
        <p:spPr>
          <a:xfrm rot="5400000">
            <a:off x="541338" y="190501"/>
            <a:ext cx="5851525" cy="6019800"/>
          </a:xfrm>
          <a:prstGeom prst="rect">
            <a:avLst/>
          </a:prstGeom>
          <a:noFill/>
          <a:ln>
            <a:noFill/>
          </a:ln>
        </p:spPr>
        <p:txBody>
          <a:bodyPr wrap="square"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0" name="Shape 80"/>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0"/>
        <p:cNvGrpSpPr/>
        <p:nvPr/>
      </p:nvGrpSpPr>
      <p:grpSpPr>
        <a:xfrm>
          <a:off x="0" y="0"/>
          <a:ext cx="0" cy="0"/>
          <a:chOff x="0" y="0"/>
          <a:chExt cx="0" cy="0"/>
        </a:xfrm>
      </p:grpSpPr>
      <p:sp>
        <p:nvSpPr>
          <p:cNvPr id="21" name="Shape 21"/>
          <p:cNvSpPr txBox="1">
            <a:spLocks noGrp="1"/>
          </p:cNvSpPr>
          <p:nvPr>
            <p:ph type="body" idx="1"/>
          </p:nvPr>
        </p:nvSpPr>
        <p:spPr>
          <a:xfrm>
            <a:off x="457200" y="1600200"/>
            <a:ext cx="8229600" cy="4525963"/>
          </a:xfrm>
          <a:prstGeom prst="rect">
            <a:avLst/>
          </a:prstGeom>
          <a:noFill/>
          <a:ln>
            <a:noFill/>
          </a:ln>
        </p:spPr>
        <p:txBody>
          <a:bodyPr wrap="square"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23" name="Shape 23"/>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5" name="Shape 25"/>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b="0" i="0" u="none" strike="noStrike" cap="none">
                <a:solidFill>
                  <a:schemeClr val="dk1"/>
                </a:solidFill>
                <a:latin typeface="Arial"/>
                <a:ea typeface="Arial"/>
                <a:cs typeface="Arial"/>
                <a:sym typeface="Arial"/>
              </a:rPr>
              <a:t>‹#›</a:t>
            </a:fld>
            <a:endParaRPr lang="en-US"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722313" y="4406900"/>
            <a:ext cx="7772400" cy="1362075"/>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4000" b="1"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28" name="Shape 28"/>
          <p:cNvSpPr txBox="1">
            <a:spLocks noGrp="1"/>
          </p:cNvSpPr>
          <p:nvPr>
            <p:ph type="body" idx="1"/>
          </p:nvPr>
        </p:nvSpPr>
        <p:spPr>
          <a:xfrm>
            <a:off x="722313" y="2906713"/>
            <a:ext cx="7772400" cy="1500187"/>
          </a:xfrm>
          <a:prstGeom prst="rect">
            <a:avLst/>
          </a:prstGeom>
          <a:noFill/>
          <a:ln>
            <a:noFill/>
          </a:ln>
        </p:spPr>
        <p:txBody>
          <a:bodyPr wrap="square"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34" name="Shape 34"/>
          <p:cNvSpPr txBox="1">
            <a:spLocks noGrp="1"/>
          </p:cNvSpPr>
          <p:nvPr>
            <p:ph type="body" idx="1"/>
          </p:nvPr>
        </p:nvSpPr>
        <p:spPr>
          <a:xfrm>
            <a:off x="457200" y="1600200"/>
            <a:ext cx="4038600" cy="4525963"/>
          </a:xfrm>
          <a:prstGeom prst="rect">
            <a:avLst/>
          </a:prstGeom>
          <a:noFill/>
          <a:ln>
            <a:noFill/>
          </a:ln>
        </p:spPr>
        <p:txBody>
          <a:bodyPr wrap="square"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body" idx="2"/>
          </p:nvPr>
        </p:nvSpPr>
        <p:spPr>
          <a:xfrm>
            <a:off x="4648200" y="1600200"/>
            <a:ext cx="4038600" cy="4525963"/>
          </a:xfrm>
          <a:prstGeom prst="rect">
            <a:avLst/>
          </a:prstGeom>
          <a:noFill/>
          <a:ln>
            <a:noFill/>
          </a:ln>
        </p:spPr>
        <p:txBody>
          <a:bodyPr wrap="square"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41" name="Shape 41"/>
          <p:cNvSpPr txBox="1">
            <a:spLocks noGrp="1"/>
          </p:cNvSpPr>
          <p:nvPr>
            <p:ph type="body" idx="1"/>
          </p:nvPr>
        </p:nvSpPr>
        <p:spPr>
          <a:xfrm>
            <a:off x="457200" y="1535113"/>
            <a:ext cx="4040188" cy="639762"/>
          </a:xfrm>
          <a:prstGeom prst="rect">
            <a:avLst/>
          </a:prstGeom>
          <a:noFill/>
          <a:ln>
            <a:noFill/>
          </a:ln>
        </p:spPr>
        <p:txBody>
          <a:bodyPr wrap="square"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body" idx="2"/>
          </p:nvPr>
        </p:nvSpPr>
        <p:spPr>
          <a:xfrm>
            <a:off x="457200" y="2174875"/>
            <a:ext cx="4040188" cy="3951288"/>
          </a:xfrm>
          <a:prstGeom prst="rect">
            <a:avLst/>
          </a:prstGeom>
          <a:noFill/>
          <a:ln>
            <a:noFill/>
          </a:ln>
        </p:spPr>
        <p:txBody>
          <a:bodyPr wrap="square"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body" idx="3"/>
          </p:nvPr>
        </p:nvSpPr>
        <p:spPr>
          <a:xfrm>
            <a:off x="4645025" y="1535113"/>
            <a:ext cx="4041775" cy="639762"/>
          </a:xfrm>
          <a:prstGeom prst="rect">
            <a:avLst/>
          </a:prstGeom>
          <a:noFill/>
          <a:ln>
            <a:noFill/>
          </a:ln>
        </p:spPr>
        <p:txBody>
          <a:bodyPr wrap="square"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body" idx="4"/>
          </p:nvPr>
        </p:nvSpPr>
        <p:spPr>
          <a:xfrm>
            <a:off x="4645025" y="2174875"/>
            <a:ext cx="4041775" cy="3951288"/>
          </a:xfrm>
          <a:prstGeom prst="rect">
            <a:avLst/>
          </a:prstGeom>
          <a:noFill/>
          <a:ln>
            <a:noFill/>
          </a:ln>
        </p:spPr>
        <p:txBody>
          <a:bodyPr wrap="square"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50" name="Shape 50"/>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1" name="Shape 51"/>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3"/>
        <p:cNvGrpSpPr/>
        <p:nvPr/>
      </p:nvGrpSpPr>
      <p:grpSpPr>
        <a:xfrm>
          <a:off x="0" y="0"/>
          <a:ext cx="0" cy="0"/>
          <a:chOff x="0" y="0"/>
          <a:chExt cx="0" cy="0"/>
        </a:xfrm>
      </p:grpSpPr>
      <p:sp>
        <p:nvSpPr>
          <p:cNvPr id="54" name="Shape 54"/>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3050"/>
            <a:ext cx="3008313" cy="1162050"/>
          </a:xfrm>
          <a:prstGeom prst="rect">
            <a:avLst/>
          </a:prstGeom>
          <a:noFill/>
          <a:ln>
            <a:noFill/>
          </a:ln>
        </p:spPr>
        <p:txBody>
          <a:bodyPr wrap="square" lIns="91425" tIns="91425" rIns="91425" bIns="91425" anchor="b" anchorCtr="0"/>
          <a:lstStyle>
            <a:lvl1pPr marL="0" marR="0" lvl="0" indent="0" algn="l" rtl="0">
              <a:spcBef>
                <a:spcPts val="0"/>
              </a:spcBef>
              <a:spcAft>
                <a:spcPts val="0"/>
              </a:spcAft>
              <a:buNone/>
              <a:defRPr sz="2000" b="1"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59" name="Shape 59"/>
          <p:cNvSpPr txBox="1">
            <a:spLocks noGrp="1"/>
          </p:cNvSpPr>
          <p:nvPr>
            <p:ph type="body" idx="1"/>
          </p:nvPr>
        </p:nvSpPr>
        <p:spPr>
          <a:xfrm>
            <a:off x="3575050" y="273050"/>
            <a:ext cx="5111750" cy="5853113"/>
          </a:xfrm>
          <a:prstGeom prst="rect">
            <a:avLst/>
          </a:prstGeom>
          <a:noFill/>
          <a:ln>
            <a:noFill/>
          </a:ln>
        </p:spPr>
        <p:txBody>
          <a:bodyPr wrap="square"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body" idx="2"/>
          </p:nvPr>
        </p:nvSpPr>
        <p:spPr>
          <a:xfrm>
            <a:off x="457200" y="1435100"/>
            <a:ext cx="3008313" cy="4691063"/>
          </a:xfrm>
          <a:prstGeom prst="rect">
            <a:avLst/>
          </a:prstGeom>
          <a:noFill/>
          <a:ln>
            <a:noFill/>
          </a:ln>
        </p:spPr>
        <p:txBody>
          <a:bodyPr wrap="square"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61" name="Shape 61"/>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1792288" y="4800600"/>
            <a:ext cx="5486400" cy="566738"/>
          </a:xfrm>
          <a:prstGeom prst="rect">
            <a:avLst/>
          </a:prstGeom>
          <a:noFill/>
          <a:ln>
            <a:noFill/>
          </a:ln>
        </p:spPr>
        <p:txBody>
          <a:bodyPr wrap="square" lIns="91425" tIns="91425" rIns="91425" bIns="91425" anchor="b" anchorCtr="0"/>
          <a:lstStyle>
            <a:lvl1pPr marL="0" marR="0" lvl="0" indent="0" algn="l" rtl="0">
              <a:spcBef>
                <a:spcPts val="0"/>
              </a:spcBef>
              <a:spcAft>
                <a:spcPts val="0"/>
              </a:spcAft>
              <a:buNone/>
              <a:defRPr sz="2000" b="1"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
        <p:nvSpPr>
          <p:cNvPr id="66" name="Shape 66"/>
          <p:cNvSpPr>
            <a:spLocks noGrp="1"/>
          </p:cNvSpPr>
          <p:nvPr>
            <p:ph type="pic" idx="2"/>
          </p:nvPr>
        </p:nvSpPr>
        <p:spPr>
          <a:xfrm>
            <a:off x="1792288" y="612775"/>
            <a:ext cx="5486400" cy="4114800"/>
          </a:xfrm>
          <a:prstGeom prst="rect">
            <a:avLst/>
          </a:prstGeom>
          <a:noFill/>
          <a:ln>
            <a:noFill/>
          </a:ln>
        </p:spPr>
        <p:txBody>
          <a:bodyPr wrap="square"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body" idx="1"/>
          </p:nvPr>
        </p:nvSpPr>
        <p:spPr>
          <a:xfrm>
            <a:off x="1792288" y="5367338"/>
            <a:ext cx="5486400" cy="804862"/>
          </a:xfrm>
          <a:prstGeom prst="rect">
            <a:avLst/>
          </a:prstGeom>
          <a:noFill/>
          <a:ln>
            <a:noFill/>
          </a:ln>
        </p:spPr>
        <p:txBody>
          <a:bodyPr wrap="square"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68" name="Shape 68"/>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a:solidFill>
                  <a:schemeClr val="dk1"/>
                </a:solidFill>
                <a:latin typeface="Arial"/>
                <a:ea typeface="Arial"/>
                <a:cs typeface="Arial"/>
                <a:sym typeface="Arial"/>
              </a:rPr>
              <a:t>‹#›</a:t>
            </a:fld>
            <a:endParaRPr lang="en-US" sz="1400">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body" idx="1"/>
          </p:nvPr>
        </p:nvSpPr>
        <p:spPr>
          <a:xfrm>
            <a:off x="457200" y="1600200"/>
            <a:ext cx="8229600" cy="4525963"/>
          </a:xfrm>
          <a:prstGeom prst="rect">
            <a:avLst/>
          </a:prstGeom>
          <a:noFill/>
          <a:ln>
            <a:noFill/>
          </a:ln>
        </p:spPr>
        <p:txBody>
          <a:bodyPr wrap="square"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dt" idx="10"/>
          </p:nvPr>
        </p:nvSpPr>
        <p:spPr>
          <a:xfrm>
            <a:off x="457200" y="6245225"/>
            <a:ext cx="2133600" cy="476250"/>
          </a:xfrm>
          <a:prstGeom prst="rect">
            <a:avLst/>
          </a:prstGeom>
          <a:noFill/>
          <a:ln>
            <a:noFill/>
          </a:ln>
        </p:spPr>
        <p:txBody>
          <a:bodyPr wrap="square" lIns="91425" tIns="91425" rIns="91425" bIns="91425" anchor="t" anchorCtr="0"/>
          <a:lstStyle>
            <a:lvl1pPr marL="0" marR="0" lvl="0" indent="0" algn="l" rtl="0">
              <a:spcBef>
                <a:spcPts val="0"/>
              </a:spcBef>
              <a:spcAft>
                <a:spcPts val="0"/>
              </a:spcAft>
              <a:buNone/>
              <a:defRPr sz="14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3124200" y="6245225"/>
            <a:ext cx="2895600" cy="476250"/>
          </a:xfrm>
          <a:prstGeom prst="rect">
            <a:avLst/>
          </a:prstGeom>
          <a:noFill/>
          <a:ln>
            <a:noFill/>
          </a:ln>
        </p:spPr>
        <p:txBody>
          <a:bodyPr wrap="square" lIns="91425" tIns="91425" rIns="91425" bIns="91425" anchor="t" anchorCtr="0"/>
          <a:lstStyle>
            <a:lvl1pPr marL="0" marR="0" lvl="0" indent="0" algn="ctr" rtl="0">
              <a:spcBef>
                <a:spcPts val="0"/>
              </a:spcBef>
              <a:spcAft>
                <a:spcPts val="0"/>
              </a:spcAft>
              <a:buNone/>
              <a:defRPr sz="14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sldNum" idx="12"/>
          </p:nvPr>
        </p:nvSpPr>
        <p:spPr>
          <a:xfrm>
            <a:off x="6553200" y="6245225"/>
            <a:ext cx="2133600" cy="476250"/>
          </a:xfrm>
          <a:prstGeom prst="rect">
            <a:avLst/>
          </a:prstGeom>
          <a:noFill/>
          <a:ln>
            <a:noFill/>
          </a:ln>
        </p:spPr>
        <p:txBody>
          <a:bodyPr wrap="square"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400" b="0" i="0" u="none" strike="noStrike" cap="none">
                <a:solidFill>
                  <a:schemeClr val="dk1"/>
                </a:solidFill>
                <a:latin typeface="Arial"/>
                <a:ea typeface="Arial"/>
                <a:cs typeface="Arial"/>
                <a:sym typeface="Arial"/>
              </a:rPr>
              <a:t>‹#›</a:t>
            </a:fld>
            <a:endParaRPr lang="en-US" sz="1400" b="0" i="0" u="none" strike="noStrike" cap="none">
              <a:solidFill>
                <a:schemeClr val="dk1"/>
              </a:solidFill>
              <a:latin typeface="Arial"/>
              <a:ea typeface="Arial"/>
              <a:cs typeface="Arial"/>
              <a:sym typeface="Arial"/>
            </a:endParaRPr>
          </a:p>
        </p:txBody>
      </p:sp>
      <p:sp>
        <p:nvSpPr>
          <p:cNvPr id="14" name="Shape 14"/>
          <p:cNvSpPr txBox="1">
            <a:spLocks noGrp="1"/>
          </p:cNvSpPr>
          <p:nvPr>
            <p:ph type="title"/>
          </p:nvPr>
        </p:nvSpPr>
        <p:spPr>
          <a:xfrm>
            <a:off x="457200" y="274638"/>
            <a:ext cx="8229600" cy="1143000"/>
          </a:xfrm>
          <a:prstGeom prst="rect">
            <a:avLst/>
          </a:prstGeom>
          <a:noFill/>
          <a:ln>
            <a:noFill/>
          </a:ln>
        </p:spPr>
        <p:txBody>
          <a:bodyPr wrap="square" lIns="91425" tIns="91425" rIns="91425" bIns="91425" anchor="ctr" anchorCtr="0"/>
          <a:lstStyle>
            <a:lvl1pPr marL="0" marR="0" lvl="0" indent="0" algn="ctr" rtl="0">
              <a:spcBef>
                <a:spcPts val="0"/>
              </a:spcBef>
              <a:spcAft>
                <a:spcPts val="0"/>
              </a:spcAft>
              <a:buNone/>
              <a:defRPr sz="2800" b="0" i="0" u="none" strike="noStrike" cap="none">
                <a:solidFill>
                  <a:srgbClr val="D9D9D9"/>
                </a:solidFill>
                <a:latin typeface="Arial"/>
                <a:ea typeface="Arial"/>
                <a:cs typeface="Arial"/>
                <a:sym typeface="Arial"/>
              </a:defRPr>
            </a:lvl1pPr>
            <a:lvl2pPr marL="0" marR="0" lvl="1" indent="0" algn="ctr" rtl="0">
              <a:spcBef>
                <a:spcPts val="0"/>
              </a:spcBef>
              <a:spcAft>
                <a:spcPts val="0"/>
              </a:spcAft>
              <a:buNone/>
              <a:defRPr sz="2800" b="0" i="0" u="none" strike="noStrike" cap="none">
                <a:solidFill>
                  <a:srgbClr val="D9D9D9"/>
                </a:solidFill>
                <a:latin typeface="Arial"/>
                <a:ea typeface="Arial"/>
                <a:cs typeface="Arial"/>
                <a:sym typeface="Arial"/>
              </a:defRPr>
            </a:lvl2pPr>
            <a:lvl3pPr marL="0" marR="0" lvl="2" indent="0" algn="ctr" rtl="0">
              <a:spcBef>
                <a:spcPts val="0"/>
              </a:spcBef>
              <a:spcAft>
                <a:spcPts val="0"/>
              </a:spcAft>
              <a:buNone/>
              <a:defRPr sz="2800" b="0" i="0" u="none" strike="noStrike" cap="none">
                <a:solidFill>
                  <a:srgbClr val="D9D9D9"/>
                </a:solidFill>
                <a:latin typeface="Arial"/>
                <a:ea typeface="Arial"/>
                <a:cs typeface="Arial"/>
                <a:sym typeface="Arial"/>
              </a:defRPr>
            </a:lvl3pPr>
            <a:lvl4pPr marL="0" marR="0" lvl="3" indent="0" algn="ctr" rtl="0">
              <a:spcBef>
                <a:spcPts val="0"/>
              </a:spcBef>
              <a:spcAft>
                <a:spcPts val="0"/>
              </a:spcAft>
              <a:buNone/>
              <a:defRPr sz="2800" b="0" i="0" u="none" strike="noStrike" cap="none">
                <a:solidFill>
                  <a:srgbClr val="D9D9D9"/>
                </a:solidFill>
                <a:latin typeface="Arial"/>
                <a:ea typeface="Arial"/>
                <a:cs typeface="Arial"/>
                <a:sym typeface="Arial"/>
              </a:defRPr>
            </a:lvl4pPr>
            <a:lvl5pPr marL="0" marR="0" lvl="4" indent="0" algn="ctr" rtl="0">
              <a:spcBef>
                <a:spcPts val="0"/>
              </a:spcBef>
              <a:spcAft>
                <a:spcPts val="0"/>
              </a:spcAft>
              <a:buNone/>
              <a:defRPr sz="2800" b="0" i="0" u="none" strike="noStrike" cap="none">
                <a:solidFill>
                  <a:srgbClr val="D9D9D9"/>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chemeClr val="dk2"/>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www.wintac.org/topic-areas/pre-employment-transition-services/overview/work-based-learning-experiences#WTF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www.education.pa.gov/K-12/PACareerStandards/Resources/Pages/339CounselingPlan.aspx#tab-1"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docs.google.com/document/d/1WAajRtWXc2gvQ63CjRwQY5bMtL5Jzs8HoYdh0__8NcE/edit?usp=sharin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docs.google.com/document/d/1hJdDZH9ClcN-kwXKAFj2Qv3JUOIVGSTWPGq6kVHE7-8/edit?usp=sharing" TargetMode="External"/><Relationship Id="rId5" Type="http://schemas.openxmlformats.org/officeDocument/2006/relationships/hyperlink" Target="https://docs.google.com/document/d/1wuPbNLrhBbRahoy-fgat-WsaAxBkFFLR7Y4uQRNgOuY/edit?usp=sharing" TargetMode="External"/><Relationship Id="rId4" Type="http://schemas.openxmlformats.org/officeDocument/2006/relationships/hyperlink" Target="https://docs.google.com/document/d/1WIlxuVU24AQKxSwlncADlhAMAajsQyHxRdxN0ha6MEs/edit?usp=sharing"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education.pa.gov/K-12/PACareerStandards/" TargetMode="External"/><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docs.google.com/document/d/1evZOzSYiQNXZOUlKtgA9_ABtlHxa8xkuAg-7N5w83SY/edit" TargetMode="External"/><Relationship Id="rId5" Type="http://schemas.openxmlformats.org/officeDocument/2006/relationships/hyperlink" Target="https://docs.google.com/document/d/1iDrYnq9hTvXK3V556dbvlJNJfB5wptNzHfA9IMoNzgg/edit" TargetMode="External"/><Relationship Id="rId4" Type="http://schemas.openxmlformats.org/officeDocument/2006/relationships/hyperlink" Target="https://docs.google.com/document/d/1GkYsYI7VsJHoPBPW5bH6jUerHp1Z7NUY4_8BCe6rSPA/ed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docs.google.com/document/d/1LVPfXqffUaf2Y7IKk8H3J38Emdvba-ojaj2Rx2YnTJ4/edi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hyperlink" Target="http://www.pacareerzone.or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www.youtube.com/watch?v=zs6nQpVI16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Shape 88"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pic>
        <p:nvPicPr>
          <p:cNvPr id="89" name="Shape 89" descr="Education-rgb"/>
          <p:cNvPicPr preferRelativeResize="0"/>
          <p:nvPr/>
        </p:nvPicPr>
        <p:blipFill rotWithShape="1">
          <a:blip r:embed="rId4">
            <a:alphaModFix/>
          </a:blip>
          <a:srcRect/>
          <a:stretch/>
        </p:blipFill>
        <p:spPr>
          <a:xfrm>
            <a:off x="7239000" y="6306128"/>
            <a:ext cx="1676232" cy="399472"/>
          </a:xfrm>
          <a:prstGeom prst="rect">
            <a:avLst/>
          </a:prstGeom>
          <a:noFill/>
          <a:ln>
            <a:noFill/>
          </a:ln>
        </p:spPr>
      </p:pic>
      <p:sp>
        <p:nvSpPr>
          <p:cNvPr id="90" name="Shape 90"/>
          <p:cNvSpPr txBox="1"/>
          <p:nvPr/>
        </p:nvSpPr>
        <p:spPr>
          <a:xfrm>
            <a:off x="0" y="3071192"/>
            <a:ext cx="9144000" cy="373594"/>
          </a:xfrm>
          <a:prstGeom prst="rect">
            <a:avLst/>
          </a:prstGeom>
          <a:noFill/>
          <a:ln>
            <a:noFill/>
          </a:ln>
        </p:spPr>
        <p:txBody>
          <a:bodyPr wrap="square" lIns="91425" tIns="45700" rIns="91425" bIns="45700" anchor="ctr" anchorCtr="0">
            <a:noAutofit/>
          </a:bodyPr>
          <a:lstStyle/>
          <a:p>
            <a:pPr marL="0" marR="0" lvl="0" indent="0" algn="ctr" rtl="0">
              <a:spcBef>
                <a:spcPts val="0"/>
              </a:spcBef>
              <a:spcAft>
                <a:spcPts val="0"/>
              </a:spcAft>
              <a:buSzPct val="25000"/>
              <a:buNone/>
            </a:pPr>
            <a:r>
              <a:rPr lang="en-US" sz="3200" b="1" u="none" strike="noStrike" cap="none" dirty="0">
                <a:solidFill>
                  <a:schemeClr val="bg2"/>
                </a:solidFill>
                <a:latin typeface="+mj-lt"/>
                <a:ea typeface="Verdana"/>
                <a:cs typeface="Verdana"/>
                <a:sym typeface="Verdana"/>
              </a:rPr>
              <a:t>Career Readiness Indicator</a:t>
            </a:r>
          </a:p>
          <a:p>
            <a:pPr marL="0" marR="0" lvl="0" indent="0" algn="ctr" rtl="0">
              <a:spcBef>
                <a:spcPts val="0"/>
              </a:spcBef>
              <a:spcAft>
                <a:spcPts val="0"/>
              </a:spcAft>
              <a:buSzPct val="25000"/>
              <a:buNone/>
            </a:pPr>
            <a:r>
              <a:rPr lang="en-US" sz="3200" dirty="0">
                <a:solidFill>
                  <a:schemeClr val="bg2"/>
                </a:solidFill>
                <a:latin typeface="+mj-lt"/>
                <a:ea typeface="Verdana"/>
                <a:cs typeface="Verdana"/>
                <a:sym typeface="Verdana"/>
              </a:rPr>
              <a:t>Implementation and Accountability </a:t>
            </a:r>
            <a:r>
              <a:rPr lang="en-US" sz="3200" dirty="0" smtClean="0">
                <a:solidFill>
                  <a:schemeClr val="bg2"/>
                </a:solidFill>
                <a:latin typeface="+mj-lt"/>
                <a:ea typeface="Verdana"/>
                <a:cs typeface="Verdana"/>
                <a:sym typeface="Verdana"/>
              </a:rPr>
              <a:t>Training</a:t>
            </a:r>
          </a:p>
          <a:p>
            <a:pPr marL="0" marR="0" lvl="0" indent="0" algn="ctr" rtl="0">
              <a:spcBef>
                <a:spcPts val="0"/>
              </a:spcBef>
              <a:spcAft>
                <a:spcPts val="0"/>
              </a:spcAft>
              <a:buSzPct val="25000"/>
              <a:buNone/>
            </a:pPr>
            <a:r>
              <a:rPr lang="en-US" sz="3200" dirty="0" smtClean="0">
                <a:solidFill>
                  <a:schemeClr val="bg2"/>
                </a:solidFill>
                <a:latin typeface="+mj-lt"/>
                <a:ea typeface="Verdana"/>
                <a:cs typeface="Verdana"/>
                <a:sym typeface="Verdana"/>
              </a:rPr>
              <a:t>For Instructional Coaches</a:t>
            </a:r>
          </a:p>
          <a:p>
            <a:pPr marL="0" marR="0" lvl="0" indent="0" algn="ctr" rtl="0">
              <a:spcBef>
                <a:spcPts val="0"/>
              </a:spcBef>
              <a:spcAft>
                <a:spcPts val="0"/>
              </a:spcAft>
              <a:buSzPct val="25000"/>
              <a:buNone/>
            </a:pPr>
            <a:endParaRPr lang="en-US" sz="3200" dirty="0">
              <a:solidFill>
                <a:schemeClr val="bg2"/>
              </a:solidFill>
              <a:latin typeface="+mj-lt"/>
              <a:ea typeface="Verdana"/>
              <a:cs typeface="Verdana"/>
              <a:sym typeface="Verdana"/>
            </a:endParaRPr>
          </a:p>
          <a:p>
            <a:pPr marL="0" marR="0" lvl="0" indent="0" algn="ctr" rtl="0">
              <a:spcBef>
                <a:spcPts val="0"/>
              </a:spcBef>
              <a:spcAft>
                <a:spcPts val="0"/>
              </a:spcAft>
              <a:buSzPct val="25000"/>
              <a:buNone/>
            </a:pPr>
            <a:r>
              <a:rPr lang="en-US" sz="3200" smtClean="0">
                <a:solidFill>
                  <a:schemeClr val="bg2"/>
                </a:solidFill>
                <a:latin typeface="+mj-lt"/>
                <a:ea typeface="Verdana"/>
                <a:cs typeface="Verdana"/>
                <a:sym typeface="Verdana"/>
              </a:rPr>
              <a:t>February 14, 2018</a:t>
            </a:r>
            <a:endParaRPr lang="en-US" sz="3200" dirty="0">
              <a:solidFill>
                <a:schemeClr val="bg2"/>
              </a:solidFill>
              <a:latin typeface="+mj-lt"/>
              <a:ea typeface="Verdana"/>
              <a:cs typeface="Verdana"/>
              <a:sym typeface="Verdana"/>
            </a:endParaRPr>
          </a:p>
        </p:txBody>
      </p:sp>
      <p:sp>
        <p:nvSpPr>
          <p:cNvPr id="91" name="Shape 91"/>
          <p:cNvSpPr txBox="1">
            <a:spLocks noGrp="1"/>
          </p:cNvSpPr>
          <p:nvPr>
            <p:ph type="subTitle" idx="1"/>
          </p:nvPr>
        </p:nvSpPr>
        <p:spPr>
          <a:xfrm>
            <a:off x="1139952" y="4570657"/>
            <a:ext cx="6781800" cy="60960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Clr>
                <a:srgbClr val="000000"/>
              </a:buClr>
              <a:buSzPct val="25000"/>
              <a:buFont typeface="Arial"/>
              <a:buNone/>
            </a:pPr>
            <a:endParaRPr lang="en-US" sz="2400" dirty="0" smtClean="0">
              <a:solidFill>
                <a:srgbClr val="000000"/>
              </a:solidFill>
            </a:endParaRPr>
          </a:p>
          <a:p>
            <a:pPr marL="0" marR="0" lvl="0" indent="0" algn="ctr" rtl="0">
              <a:spcBef>
                <a:spcPts val="0"/>
              </a:spcBef>
              <a:spcAft>
                <a:spcPts val="0"/>
              </a:spcAft>
              <a:buClr>
                <a:srgbClr val="000000"/>
              </a:buClr>
              <a:buSzPct val="25000"/>
              <a:buFont typeface="Arial"/>
              <a:buNone/>
            </a:pPr>
            <a:r>
              <a:rPr lang="en-US" sz="2400" dirty="0" smtClean="0">
                <a:solidFill>
                  <a:srgbClr val="000000"/>
                </a:solidFill>
              </a:rPr>
              <a:t>Paul Cindric</a:t>
            </a:r>
            <a:endParaRPr lang="en-US" sz="2400" dirty="0">
              <a:solidFill>
                <a:srgbClr val="0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pic>
        <p:nvPicPr>
          <p:cNvPr id="144" name="Shape 144"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45" name="Shape 145"/>
          <p:cNvSpPr txBox="1">
            <a:spLocks noGrp="1"/>
          </p:cNvSpPr>
          <p:nvPr>
            <p:ph type="body" idx="1"/>
          </p:nvPr>
        </p:nvSpPr>
        <p:spPr>
          <a:xfrm>
            <a:off x="457200" y="1439813"/>
            <a:ext cx="8229600" cy="4191000"/>
          </a:xfrm>
          <a:prstGeom prst="rect">
            <a:avLst/>
          </a:prstGeom>
          <a:noFill/>
          <a:ln>
            <a:noFill/>
          </a:ln>
        </p:spPr>
        <p:txBody>
          <a:bodyPr wrap="square" lIns="91425" tIns="45700" rIns="91425" bIns="45700" anchor="t" anchorCtr="0">
            <a:noAutofit/>
          </a:bodyPr>
          <a:lstStyle/>
          <a:p>
            <a:pPr marL="0" lvl="0" indent="-69850" rtl="0">
              <a:lnSpc>
                <a:spcPct val="90000"/>
              </a:lnSpc>
              <a:spcBef>
                <a:spcPts val="500"/>
              </a:spcBef>
              <a:buClr>
                <a:schemeClr val="dk1"/>
              </a:buClr>
              <a:buSzPct val="45833"/>
              <a:buFont typeface="Arial"/>
              <a:buNone/>
            </a:pPr>
            <a:r>
              <a:rPr lang="en-US" sz="2100" b="1" dirty="0">
                <a:solidFill>
                  <a:schemeClr val="bg2"/>
                </a:solidFill>
                <a:latin typeface="+mj-lt"/>
                <a:ea typeface="Calibri"/>
                <a:cs typeface="Calibri"/>
                <a:sym typeface="Calibri"/>
              </a:rPr>
              <a:t>The Future Ready PA Index</a:t>
            </a:r>
            <a:r>
              <a:rPr lang="en-US" sz="2100" b="1" dirty="0" smtClean="0">
                <a:solidFill>
                  <a:schemeClr val="bg2"/>
                </a:solidFill>
                <a:latin typeface="+mj-lt"/>
                <a:ea typeface="Calibri"/>
                <a:cs typeface="Calibri"/>
                <a:sym typeface="Calibri"/>
              </a:rPr>
              <a:t>: (A Dashboard Interface)</a:t>
            </a:r>
            <a:endParaRPr lang="en-US" sz="2100" dirty="0">
              <a:latin typeface="+mj-lt"/>
              <a:ea typeface="Calibri"/>
              <a:cs typeface="Calibri"/>
              <a:sym typeface="Calibri"/>
            </a:endParaRPr>
          </a:p>
          <a:p>
            <a:pPr marL="457200" lvl="0" indent="-342900">
              <a:lnSpc>
                <a:spcPct val="90000"/>
              </a:lnSpc>
              <a:spcBef>
                <a:spcPts val="1000"/>
              </a:spcBef>
              <a:buFont typeface="Calibri"/>
            </a:pPr>
            <a:r>
              <a:rPr lang="en-US" sz="2100" dirty="0">
                <a:latin typeface="+mj-lt"/>
                <a:ea typeface="Calibri"/>
                <a:cs typeface="Calibri"/>
                <a:sym typeface="Calibri"/>
              </a:rPr>
              <a:t>A more holistic tool for communities to measure school success</a:t>
            </a:r>
          </a:p>
          <a:p>
            <a:pPr marL="457200" lvl="0" indent="-342900">
              <a:lnSpc>
                <a:spcPct val="90000"/>
              </a:lnSpc>
              <a:spcBef>
                <a:spcPts val="1000"/>
              </a:spcBef>
              <a:buFont typeface="Calibri"/>
            </a:pPr>
            <a:r>
              <a:rPr lang="en-US" sz="2100" dirty="0">
                <a:latin typeface="+mj-lt"/>
                <a:ea typeface="Calibri"/>
                <a:cs typeface="Calibri"/>
                <a:sym typeface="Calibri"/>
              </a:rPr>
              <a:t>Less reliant on point-in-time standardized test scores</a:t>
            </a:r>
          </a:p>
          <a:p>
            <a:pPr marL="457200" lvl="0" indent="-342900">
              <a:lnSpc>
                <a:spcPct val="90000"/>
              </a:lnSpc>
              <a:spcBef>
                <a:spcPts val="1000"/>
              </a:spcBef>
              <a:buFont typeface="Calibri"/>
            </a:pPr>
            <a:r>
              <a:rPr lang="en-US" sz="2100" dirty="0">
                <a:latin typeface="+mj-lt"/>
                <a:ea typeface="Calibri"/>
                <a:cs typeface="Calibri"/>
                <a:sym typeface="Calibri"/>
              </a:rPr>
              <a:t>Comprehensive measures that values school’s efforts to help all students learn, grow, and succeed in the classroom and beyond </a:t>
            </a:r>
          </a:p>
          <a:p>
            <a:pPr marL="0" indent="0">
              <a:lnSpc>
                <a:spcPct val="90000"/>
              </a:lnSpc>
              <a:spcBef>
                <a:spcPts val="500"/>
              </a:spcBef>
              <a:buSzPct val="61111"/>
              <a:buNone/>
            </a:pPr>
            <a:endParaRPr lang="en-US" sz="2100" dirty="0">
              <a:latin typeface="+mj-lt"/>
              <a:ea typeface="Calibri"/>
              <a:cs typeface="Calibri"/>
              <a:sym typeface="Calibri"/>
            </a:endParaRPr>
          </a:p>
          <a:p>
            <a:pPr marL="0" indent="0">
              <a:lnSpc>
                <a:spcPct val="90000"/>
              </a:lnSpc>
              <a:spcBef>
                <a:spcPts val="500"/>
              </a:spcBef>
              <a:buSzPct val="61111"/>
              <a:buNone/>
            </a:pPr>
            <a:r>
              <a:rPr lang="en-US" sz="2100" dirty="0">
                <a:latin typeface="+mj-lt"/>
                <a:ea typeface="Calibri"/>
                <a:cs typeface="Calibri"/>
                <a:sym typeface="Calibri"/>
              </a:rPr>
              <a:t>Federal Accountability – Select indicators from the Future Ready PA Index used to identify CSI and TSI schools as required by ESSA</a:t>
            </a:r>
          </a:p>
          <a:p>
            <a:pPr marL="0" indent="0">
              <a:lnSpc>
                <a:spcPct val="90000"/>
              </a:lnSpc>
              <a:spcBef>
                <a:spcPts val="500"/>
              </a:spcBef>
              <a:buSzPct val="61111"/>
              <a:buNone/>
            </a:pPr>
            <a:endParaRPr lang="en-US" sz="2100" dirty="0">
              <a:latin typeface="+mj-lt"/>
              <a:ea typeface="Calibri"/>
              <a:cs typeface="Calibri"/>
              <a:sym typeface="Calibri"/>
            </a:endParaRPr>
          </a:p>
          <a:p>
            <a:pPr marL="0" indent="0">
              <a:lnSpc>
                <a:spcPct val="90000"/>
              </a:lnSpc>
              <a:spcBef>
                <a:spcPts val="500"/>
              </a:spcBef>
              <a:buSzPct val="61111"/>
              <a:buNone/>
            </a:pPr>
            <a:r>
              <a:rPr lang="en-US" sz="2100" dirty="0">
                <a:latin typeface="+mj-lt"/>
                <a:ea typeface="Calibri"/>
                <a:cs typeface="Calibri"/>
                <a:sym typeface="Calibri"/>
              </a:rPr>
              <a:t>Educator Evaluation – Building level score as required by Act 82 using current formulas and weightings identified in regulations; not part of Future Ready PA Index</a:t>
            </a:r>
            <a:endParaRPr sz="2100" dirty="0">
              <a:latin typeface="+mj-lt"/>
              <a:ea typeface="Calibri"/>
              <a:cs typeface="Calibri"/>
              <a:sym typeface="Calibri"/>
            </a:endParaRPr>
          </a:p>
          <a:p>
            <a:pPr marL="457200" marR="0" lvl="1" indent="0" algn="l" rtl="0">
              <a:spcBef>
                <a:spcPts val="560"/>
              </a:spcBef>
              <a:spcAft>
                <a:spcPts val="0"/>
              </a:spcAft>
              <a:buClr>
                <a:schemeClr val="dk1"/>
              </a:buClr>
              <a:buSzPct val="25000"/>
              <a:buFont typeface="Arial"/>
              <a:buNone/>
            </a:pPr>
            <a:endParaRPr dirty="0"/>
          </a:p>
        </p:txBody>
      </p:sp>
      <p:sp>
        <p:nvSpPr>
          <p:cNvPr id="146" name="Shape 146"/>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Background and History</a:t>
            </a:r>
          </a:p>
        </p:txBody>
      </p:sp>
      <p:pic>
        <p:nvPicPr>
          <p:cNvPr id="147" name="Shape 147"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lvl="0" indent="0" algn="ctr">
              <a:spcBef>
                <a:spcPts val="0"/>
              </a:spcBef>
              <a:buClr>
                <a:srgbClr val="695D46"/>
              </a:buClr>
              <a:buNone/>
            </a:pPr>
            <a:r>
              <a:rPr lang="en" sz="2000" dirty="0">
                <a:solidFill>
                  <a:srgbClr val="695D46"/>
                </a:solidFill>
                <a:latin typeface="Open Sans"/>
                <a:sym typeface="Open Sans"/>
              </a:rPr>
              <a:t>The Career Readiness Indicators</a:t>
            </a:r>
          </a:p>
          <a:p>
            <a:pPr marL="0" lvl="0" indent="0">
              <a:spcBef>
                <a:spcPts val="0"/>
              </a:spcBef>
              <a:buClr>
                <a:srgbClr val="695D46"/>
              </a:buClr>
              <a:buNone/>
            </a:pPr>
            <a:r>
              <a:rPr lang="en" sz="2000" dirty="0">
                <a:solidFill>
                  <a:srgbClr val="695D46"/>
                </a:solidFill>
                <a:latin typeface="Open Sans"/>
                <a:sym typeface="Open Sans"/>
              </a:rPr>
              <a:t/>
            </a:r>
            <a:br>
              <a:rPr lang="en" sz="2000" dirty="0">
                <a:solidFill>
                  <a:srgbClr val="695D46"/>
                </a:solidFill>
                <a:latin typeface="Open Sans"/>
                <a:sym typeface="Open Sans"/>
              </a:rPr>
            </a:br>
            <a:r>
              <a:rPr lang="en" sz="2000" dirty="0">
                <a:solidFill>
                  <a:srgbClr val="695D46"/>
                </a:solidFill>
                <a:latin typeface="Open Sans"/>
                <a:sym typeface="Open Sans"/>
              </a:rPr>
              <a:t>○Were designed to ensure that all students have access to career exploration and preparation activities that are </a:t>
            </a:r>
            <a:r>
              <a:rPr lang="en" sz="2000" b="1" dirty="0">
                <a:solidFill>
                  <a:srgbClr val="695D46"/>
                </a:solidFill>
                <a:latin typeface="Open Sans"/>
                <a:sym typeface="Open Sans"/>
              </a:rPr>
              <a:t>standards-aligned</a:t>
            </a:r>
            <a:r>
              <a:rPr lang="en" sz="2000" dirty="0">
                <a:solidFill>
                  <a:srgbClr val="695D46"/>
                </a:solidFill>
                <a:latin typeface="Open Sans"/>
                <a:sym typeface="Open Sans"/>
              </a:rPr>
              <a:t> and evidence-based.</a:t>
            </a:r>
          </a:p>
          <a:p>
            <a:pPr marL="0" lvl="0" indent="0">
              <a:spcBef>
                <a:spcPts val="0"/>
              </a:spcBef>
              <a:buClr>
                <a:srgbClr val="695D46"/>
              </a:buClr>
              <a:buNone/>
            </a:pPr>
            <a:r>
              <a:rPr lang="en" sz="2000" dirty="0">
                <a:solidFill>
                  <a:srgbClr val="695D46"/>
                </a:solidFill>
                <a:latin typeface="Open Sans"/>
                <a:sym typeface="Open Sans"/>
              </a:rPr>
              <a:t> </a:t>
            </a:r>
            <a:br>
              <a:rPr lang="en" sz="2000" dirty="0">
                <a:solidFill>
                  <a:srgbClr val="695D46"/>
                </a:solidFill>
                <a:latin typeface="Open Sans"/>
                <a:sym typeface="Open Sans"/>
              </a:rPr>
            </a:br>
            <a:r>
              <a:rPr lang="en" sz="2000" dirty="0">
                <a:solidFill>
                  <a:srgbClr val="695D46"/>
                </a:solidFill>
                <a:latin typeface="Open Sans"/>
                <a:sym typeface="Open Sans"/>
              </a:rPr>
              <a:t>○Based on the percent of students who demonstrate </a:t>
            </a:r>
            <a:r>
              <a:rPr lang="en" sz="2000" i="1" dirty="0">
                <a:solidFill>
                  <a:srgbClr val="7030A0"/>
                </a:solidFill>
                <a:latin typeface="Open Sans"/>
                <a:sym typeface="Open Sans"/>
              </a:rPr>
              <a:t>meaningful engagement</a:t>
            </a:r>
            <a:r>
              <a:rPr lang="en" sz="2000" dirty="0">
                <a:solidFill>
                  <a:srgbClr val="695D46"/>
                </a:solidFill>
                <a:latin typeface="Open Sans"/>
                <a:sym typeface="Open Sans"/>
              </a:rPr>
              <a:t> in career exploration and preparation and implementation of individualized career plans through separate, specific measures based on grade level benchmarks aligned to the Pennsylvania Career Education and Work Standards (CEW)</a:t>
            </a:r>
            <a:br>
              <a:rPr lang="en" sz="2000" dirty="0">
                <a:solidFill>
                  <a:srgbClr val="695D46"/>
                </a:solidFill>
                <a:latin typeface="Open Sans"/>
                <a:sym typeface="Open Sans"/>
              </a:rPr>
            </a:br>
            <a:endParaRPr lang="en-US" sz="3600" dirty="0"/>
          </a:p>
        </p:txBody>
      </p:sp>
      <p:sp>
        <p:nvSpPr>
          <p:cNvPr id="3" name="Title 2"/>
          <p:cNvSpPr>
            <a:spLocks noGrp="1"/>
          </p:cNvSpPr>
          <p:nvPr>
            <p:ph type="title"/>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11</a:t>
            </a:fld>
            <a:endParaRPr lang="en-US" sz="1400" b="0" i="0" u="none" strike="noStrike" cap="none">
              <a:solidFill>
                <a:schemeClr val="dk1"/>
              </a:solidFill>
              <a:latin typeface="Arial"/>
              <a:ea typeface="Arial"/>
              <a:cs typeface="Arial"/>
              <a:sym typeface="Arial"/>
            </a:endParaRPr>
          </a:p>
        </p:txBody>
      </p:sp>
      <p:pic>
        <p:nvPicPr>
          <p:cNvPr id="5" name="Shape 180" descr="blue 50% banner"/>
          <p:cNvPicPr preferRelativeResize="0"/>
          <p:nvPr/>
        </p:nvPicPr>
        <p:blipFill rotWithShape="1">
          <a:blip r:embed="rId2">
            <a:alphaModFix/>
          </a:blip>
          <a:srcRect/>
          <a:stretch/>
        </p:blipFill>
        <p:spPr>
          <a:xfrm>
            <a:off x="457200" y="457200"/>
            <a:ext cx="8147304" cy="649093"/>
          </a:xfrm>
          <a:prstGeom prst="rect">
            <a:avLst/>
          </a:prstGeom>
          <a:noFill/>
          <a:ln>
            <a:noFill/>
          </a:ln>
        </p:spPr>
      </p:pic>
      <p:sp>
        <p:nvSpPr>
          <p:cNvPr id="6" name="Shape 182"/>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CEW Standards: A Closer Look</a:t>
            </a:r>
            <a:endParaRPr lang="en-US" sz="3200" dirty="0">
              <a:solidFill>
                <a:schemeClr val="lt1"/>
              </a:solidFill>
              <a:latin typeface="+mj-lt"/>
              <a:ea typeface="Verdana"/>
              <a:cs typeface="Verdana"/>
              <a:sym typeface="Verdana"/>
            </a:endParaRPr>
          </a:p>
        </p:txBody>
      </p:sp>
    </p:spTree>
    <p:extLst>
      <p:ext uri="{BB962C8B-B14F-4D97-AF65-F5344CB8AC3E}">
        <p14:creationId xmlns:p14="http://schemas.microsoft.com/office/powerpoint/2010/main" val="3668858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lvl="0" indent="0" algn="ctr">
              <a:spcBef>
                <a:spcPts val="0"/>
              </a:spcBef>
              <a:buClr>
                <a:srgbClr val="695D46"/>
              </a:buClr>
              <a:buNone/>
            </a:pPr>
            <a:r>
              <a:rPr lang="en-US" sz="1800" b="1" dirty="0">
                <a:solidFill>
                  <a:srgbClr val="695D46"/>
                </a:solidFill>
                <a:latin typeface="Open Sans"/>
                <a:sym typeface="Open Sans"/>
              </a:rPr>
              <a:t>Career Education and Work Standards</a:t>
            </a:r>
          </a:p>
          <a:p>
            <a:pPr marL="0" lvl="0" indent="0">
              <a:spcBef>
                <a:spcPts val="0"/>
              </a:spcBef>
              <a:buClr>
                <a:srgbClr val="695D46"/>
              </a:buClr>
              <a:buNone/>
            </a:pPr>
            <a:endParaRPr lang="en-US" sz="1800" dirty="0">
              <a:solidFill>
                <a:srgbClr val="695D46"/>
              </a:solidFill>
              <a:latin typeface="Open Sans"/>
              <a:sym typeface="Open Sans"/>
            </a:endParaRPr>
          </a:p>
          <a:p>
            <a:pPr marL="0" lvl="0" indent="0">
              <a:spcBef>
                <a:spcPts val="0"/>
              </a:spcBef>
              <a:buClr>
                <a:srgbClr val="695D46"/>
              </a:buClr>
              <a:buNone/>
            </a:pPr>
            <a:r>
              <a:rPr lang="en-US" sz="2400" dirty="0">
                <a:solidFill>
                  <a:srgbClr val="695D46"/>
                </a:solidFill>
                <a:latin typeface="Open Sans"/>
                <a:sym typeface="Open Sans"/>
              </a:rPr>
              <a:t>●</a:t>
            </a:r>
            <a:r>
              <a:rPr lang="en-US" sz="1800" dirty="0">
                <a:solidFill>
                  <a:srgbClr val="695D46"/>
                </a:solidFill>
                <a:latin typeface="Open Sans"/>
                <a:sym typeface="Open Sans"/>
              </a:rPr>
              <a:t>The CEW Standards were made mandatory for integration into the general curriculum in </a:t>
            </a:r>
            <a:r>
              <a:rPr lang="en-US" sz="1800" b="1" dirty="0">
                <a:solidFill>
                  <a:srgbClr val="695D46"/>
                </a:solidFill>
                <a:latin typeface="Open Sans"/>
                <a:sym typeface="Open Sans"/>
              </a:rPr>
              <a:t>2006 </a:t>
            </a:r>
            <a:r>
              <a:rPr lang="en-US" sz="1800" dirty="0">
                <a:solidFill>
                  <a:srgbClr val="695D46"/>
                </a:solidFill>
                <a:latin typeface="Open Sans"/>
                <a:sym typeface="Open Sans"/>
              </a:rPr>
              <a:t>by the PA State Board of Education.  </a:t>
            </a:r>
          </a:p>
          <a:p>
            <a:pPr marL="0" lvl="0" indent="0">
              <a:spcBef>
                <a:spcPts val="0"/>
              </a:spcBef>
              <a:buClr>
                <a:srgbClr val="695D46"/>
              </a:buClr>
              <a:buNone/>
            </a:pPr>
            <a:r>
              <a:rPr lang="en-US" sz="1800" dirty="0">
                <a:solidFill>
                  <a:srgbClr val="695D46"/>
                </a:solidFill>
                <a:latin typeface="Open Sans"/>
                <a:sym typeface="Open Sans"/>
              </a:rPr>
              <a:t/>
            </a:r>
            <a:br>
              <a:rPr lang="en-US" sz="1800" dirty="0">
                <a:solidFill>
                  <a:srgbClr val="695D46"/>
                </a:solidFill>
                <a:latin typeface="Open Sans"/>
                <a:sym typeface="Open Sans"/>
              </a:rPr>
            </a:br>
            <a:r>
              <a:rPr lang="en-US" sz="1800" dirty="0">
                <a:solidFill>
                  <a:srgbClr val="695D46"/>
                </a:solidFill>
                <a:latin typeface="Open Sans"/>
                <a:sym typeface="Open Sans"/>
              </a:rPr>
              <a:t>●Many schools and districts have been implementing the CEW standards for years and  PDE would like to give them credit for doing this via the Career Readiness Indicators. </a:t>
            </a:r>
          </a:p>
          <a:p>
            <a:pPr marL="0" lvl="0" indent="0">
              <a:spcBef>
                <a:spcPts val="0"/>
              </a:spcBef>
              <a:buClr>
                <a:srgbClr val="695D46"/>
              </a:buClr>
              <a:buNone/>
            </a:pPr>
            <a:r>
              <a:rPr lang="en-US" sz="1800" dirty="0">
                <a:solidFill>
                  <a:srgbClr val="695D46"/>
                </a:solidFill>
                <a:latin typeface="Open Sans"/>
                <a:sym typeface="Open Sans"/>
              </a:rPr>
              <a:t/>
            </a:r>
            <a:br>
              <a:rPr lang="en-US" sz="1800" dirty="0">
                <a:solidFill>
                  <a:srgbClr val="695D46"/>
                </a:solidFill>
                <a:latin typeface="Open Sans"/>
                <a:sym typeface="Open Sans"/>
              </a:rPr>
            </a:br>
            <a:r>
              <a:rPr lang="en-US" sz="1800" dirty="0">
                <a:solidFill>
                  <a:srgbClr val="695D46"/>
                </a:solidFill>
                <a:latin typeface="Open Sans"/>
                <a:sym typeface="Open Sans"/>
              </a:rPr>
              <a:t>●The CRI are an opportunity to validate schools that have been addressing CEW standards and to build enthusiasm for career readiness.  The indicators are not meant to “threaten” schools into compliance.</a:t>
            </a:r>
            <a:br>
              <a:rPr lang="en-US" sz="1800" dirty="0">
                <a:solidFill>
                  <a:srgbClr val="695D46"/>
                </a:solidFill>
                <a:latin typeface="Open Sans"/>
                <a:sym typeface="Open Sans"/>
              </a:rPr>
            </a:br>
            <a:r>
              <a:rPr lang="en-US" sz="1800" dirty="0">
                <a:solidFill>
                  <a:srgbClr val="695D46"/>
                </a:solidFill>
                <a:latin typeface="Open Sans"/>
                <a:sym typeface="Open Sans"/>
              </a:rPr>
              <a:t/>
            </a:r>
            <a:br>
              <a:rPr lang="en-US" sz="1800" dirty="0">
                <a:solidFill>
                  <a:srgbClr val="695D46"/>
                </a:solidFill>
                <a:latin typeface="Open Sans"/>
                <a:sym typeface="Open Sans"/>
              </a:rPr>
            </a:br>
            <a:r>
              <a:rPr lang="en-US" sz="1800" dirty="0">
                <a:solidFill>
                  <a:srgbClr val="695D46"/>
                </a:solidFill>
                <a:latin typeface="Open Sans"/>
                <a:sym typeface="Open Sans"/>
              </a:rPr>
              <a:t>●Reporting  CRI is an opportunity to be recognized for the good work that is in some cases already being done in schools</a:t>
            </a:r>
          </a:p>
          <a:p>
            <a:endParaRPr lang="en-US" dirty="0"/>
          </a:p>
        </p:txBody>
      </p:sp>
      <p:sp>
        <p:nvSpPr>
          <p:cNvPr id="3" name="Title 2"/>
          <p:cNvSpPr>
            <a:spLocks noGrp="1"/>
          </p:cNvSpPr>
          <p:nvPr>
            <p:ph type="title"/>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12</a:t>
            </a:fld>
            <a:endParaRPr lang="en-US" sz="1400" b="0" i="0" u="none" strike="noStrike" cap="none">
              <a:solidFill>
                <a:schemeClr val="dk1"/>
              </a:solidFill>
              <a:latin typeface="Arial"/>
              <a:ea typeface="Arial"/>
              <a:cs typeface="Arial"/>
              <a:sym typeface="Arial"/>
            </a:endParaRPr>
          </a:p>
        </p:txBody>
      </p:sp>
      <p:pic>
        <p:nvPicPr>
          <p:cNvPr id="5" name="Shape 180" descr="blue 50% banner"/>
          <p:cNvPicPr preferRelativeResize="0"/>
          <p:nvPr/>
        </p:nvPicPr>
        <p:blipFill rotWithShape="1">
          <a:blip r:embed="rId2">
            <a:alphaModFix/>
          </a:blip>
          <a:srcRect/>
          <a:stretch/>
        </p:blipFill>
        <p:spPr>
          <a:xfrm>
            <a:off x="457200" y="457200"/>
            <a:ext cx="8147304" cy="649093"/>
          </a:xfrm>
          <a:prstGeom prst="rect">
            <a:avLst/>
          </a:prstGeom>
          <a:noFill/>
          <a:ln>
            <a:noFill/>
          </a:ln>
        </p:spPr>
      </p:pic>
      <p:sp>
        <p:nvSpPr>
          <p:cNvPr id="6" name="Shape 182"/>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CEW Standards: A Closer Look</a:t>
            </a:r>
            <a:endParaRPr lang="en-US" sz="3200" dirty="0">
              <a:solidFill>
                <a:schemeClr val="lt1"/>
              </a:solidFill>
              <a:latin typeface="+mj-lt"/>
              <a:ea typeface="Verdana"/>
              <a:cs typeface="Verdana"/>
              <a:sym typeface="Verdana"/>
            </a:endParaRPr>
          </a:p>
        </p:txBody>
      </p:sp>
    </p:spTree>
    <p:extLst>
      <p:ext uri="{BB962C8B-B14F-4D97-AF65-F5344CB8AC3E}">
        <p14:creationId xmlns:p14="http://schemas.microsoft.com/office/powerpoint/2010/main" val="30358622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8"/>
        <p:cNvGrpSpPr/>
        <p:nvPr/>
      </p:nvGrpSpPr>
      <p:grpSpPr>
        <a:xfrm>
          <a:off x="0" y="0"/>
          <a:ext cx="0" cy="0"/>
          <a:chOff x="0" y="0"/>
          <a:chExt cx="0" cy="0"/>
        </a:xfrm>
      </p:grpSpPr>
      <p:pic>
        <p:nvPicPr>
          <p:cNvPr id="189" name="Shape 18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91" name="Shape 19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192" name="Shape 192"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8" name="Shape 117"/>
          <p:cNvSpPr txBox="1">
            <a:spLocks/>
          </p:cNvSpPr>
          <p:nvPr/>
        </p:nvSpPr>
        <p:spPr>
          <a:xfrm>
            <a:off x="403247" y="1477341"/>
            <a:ext cx="8520600" cy="330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Char char="●"/>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9pPr>
          </a:lstStyle>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1" i="0" u="none" strike="noStrike" kern="0" cap="none" spc="0" normalizeH="0" baseline="0" noProof="0" dirty="0" smtClean="0">
                <a:ln>
                  <a:noFill/>
                </a:ln>
                <a:solidFill>
                  <a:srgbClr val="0000FF"/>
                </a:solidFill>
                <a:effectLst/>
                <a:uLnTx/>
                <a:uFillTx/>
                <a:latin typeface="+mj-lt"/>
                <a:ea typeface="Open Sans"/>
                <a:cs typeface="Open Sans"/>
                <a:sym typeface="Open Sans"/>
              </a:rPr>
              <a:t>Grade 5 Benchmark</a:t>
            </a: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must be met to indicate if each individual student has met the indicator outcomes. </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●Six (6) total pieces of evidence are needed.</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●Two of the six must be completed by the conclusion of grade 3.</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●Two of the six must be completed in grade 4.</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●Two of the six must be completed in grade 5.</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●Each of the four Career Strands must be addressed at least </a:t>
            </a:r>
            <a:r>
              <a:rPr kumimoji="0" lang="en" sz="2000" b="0" i="0" u="sng" strike="noStrike" kern="0" cap="none" spc="0" normalizeH="0" baseline="0" noProof="0" dirty="0" smtClean="0">
                <a:ln>
                  <a:noFill/>
                </a:ln>
                <a:solidFill>
                  <a:srgbClr val="695D46"/>
                </a:solidFill>
                <a:effectLst/>
                <a:uLnTx/>
                <a:uFillTx/>
                <a:latin typeface="+mj-lt"/>
                <a:ea typeface="Open Sans"/>
                <a:cs typeface="Open Sans"/>
                <a:sym typeface="Open Sans"/>
              </a:rPr>
              <a:t>once</a:t>
            </a: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in the six total pieces of evidence.</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endParaRPr kumimoji="0" lang="en" sz="2000" b="0" i="0" u="none" strike="noStrike" kern="0" cap="none" spc="0" normalizeH="0" baseline="0" noProof="0" dirty="0">
              <a:ln>
                <a:noFill/>
              </a:ln>
              <a:solidFill>
                <a:srgbClr val="695D46"/>
              </a:solidFill>
              <a:effectLst/>
              <a:uLnTx/>
              <a:uFillTx/>
              <a:latin typeface="+mj-lt"/>
              <a:ea typeface="Open Sans"/>
              <a:cs typeface="Open Sans"/>
              <a:sym typeface="Open San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7"/>
        <p:cNvGrpSpPr/>
        <p:nvPr/>
      </p:nvGrpSpPr>
      <p:grpSpPr>
        <a:xfrm>
          <a:off x="0" y="0"/>
          <a:ext cx="0" cy="0"/>
          <a:chOff x="0" y="0"/>
          <a:chExt cx="0" cy="0"/>
        </a:xfrm>
      </p:grpSpPr>
      <p:pic>
        <p:nvPicPr>
          <p:cNvPr id="198" name="Shape 198"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00" name="Shape 200"/>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201" name="Shape 201"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7" name="Shape 123"/>
          <p:cNvSpPr txBox="1">
            <a:spLocks/>
          </p:cNvSpPr>
          <p:nvPr/>
        </p:nvSpPr>
        <p:spPr>
          <a:xfrm>
            <a:off x="311750" y="1579451"/>
            <a:ext cx="8520600" cy="4119591"/>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Char char="●"/>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9pPr>
          </a:lstStyle>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1" i="0" u="none" strike="noStrike" kern="0" cap="none" spc="0" normalizeH="0" baseline="0" noProof="0" dirty="0" smtClean="0">
                <a:ln>
                  <a:noFill/>
                </a:ln>
                <a:solidFill>
                  <a:srgbClr val="FF00FF"/>
                </a:solidFill>
                <a:effectLst/>
                <a:uLnTx/>
                <a:uFillTx/>
                <a:latin typeface="+mj-lt"/>
                <a:ea typeface="Open Sans"/>
                <a:cs typeface="Open Sans"/>
                <a:sym typeface="Open Sans"/>
              </a:rPr>
              <a:t>Grade 8 Benchmark</a:t>
            </a: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must be met to indicate if each individual student has met the indicator outcomes. </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endPar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●Six pieces of evidence, in addition to the K-5 evidence, must be completed by the conclusion of grade 8.</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endPar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●One of those six must be </a:t>
            </a:r>
            <a:r>
              <a:rPr kumimoji="0" lang="en-US"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the </a:t>
            </a: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student’s </a:t>
            </a:r>
            <a:r>
              <a:rPr kumimoji="0" lang="en" sz="2000" b="1" i="1" u="none" strike="noStrike" kern="0" cap="none" spc="0" normalizeH="0" baseline="0" noProof="0" dirty="0" smtClean="0">
                <a:ln>
                  <a:noFill/>
                </a:ln>
                <a:solidFill>
                  <a:srgbClr val="695D46"/>
                </a:solidFill>
                <a:effectLst/>
                <a:uLnTx/>
                <a:uFillTx/>
                <a:latin typeface="+mj-lt"/>
                <a:ea typeface="Open Sans"/>
                <a:cs typeface="Open Sans"/>
                <a:sym typeface="Open Sans"/>
              </a:rPr>
              <a:t>individuali</a:t>
            </a:r>
            <a:r>
              <a:rPr kumimoji="0" lang="en-US" sz="2000" b="1" i="1" u="none" strike="noStrike" kern="0" cap="none" spc="0" normalizeH="0" baseline="0" noProof="0" dirty="0" smtClean="0">
                <a:ln>
                  <a:noFill/>
                </a:ln>
                <a:solidFill>
                  <a:srgbClr val="695D46"/>
                </a:solidFill>
                <a:effectLst/>
                <a:uLnTx/>
                <a:uFillTx/>
                <a:latin typeface="+mj-lt"/>
                <a:ea typeface="Open Sans"/>
                <a:cs typeface="Open Sans"/>
                <a:sym typeface="Open Sans"/>
              </a:rPr>
              <a:t>zed</a:t>
            </a:r>
            <a:r>
              <a:rPr kumimoji="0" lang="en" sz="2000" b="1" i="1" u="none" strike="noStrike" kern="0" cap="none" spc="0" normalizeH="0" baseline="0" noProof="0" dirty="0" smtClean="0">
                <a:ln>
                  <a:noFill/>
                </a:ln>
                <a:solidFill>
                  <a:srgbClr val="695D46"/>
                </a:solidFill>
                <a:effectLst/>
                <a:uLnTx/>
                <a:uFillTx/>
                <a:latin typeface="+mj-lt"/>
                <a:ea typeface="Open Sans"/>
                <a:cs typeface="Open Sans"/>
                <a:sym typeface="Open Sans"/>
              </a:rPr>
              <a:t> career plan</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endParaRPr kumimoji="0" lang="en" sz="2000" b="1" i="1" u="none" strike="noStrike" kern="0" cap="none" spc="0" normalizeH="0" baseline="0" noProof="0" dirty="0" smtClean="0">
              <a:ln>
                <a:noFill/>
              </a:ln>
              <a:solidFill>
                <a:srgbClr val="695D46"/>
              </a:solidFill>
              <a:effectLst/>
              <a:uLnTx/>
              <a:uFillTx/>
              <a:latin typeface="+mj-lt"/>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●Each of the four Career Strands must be addressed at least </a:t>
            </a:r>
            <a:r>
              <a:rPr kumimoji="0" lang="en" sz="2000" b="0" i="1" u="sng" strike="noStrike" kern="0" cap="none" spc="0" normalizeH="0" baseline="0" noProof="0" dirty="0" smtClean="0">
                <a:ln>
                  <a:noFill/>
                </a:ln>
                <a:solidFill>
                  <a:srgbClr val="695D46"/>
                </a:solidFill>
                <a:effectLst/>
                <a:uLnTx/>
                <a:uFillTx/>
                <a:latin typeface="+mj-lt"/>
                <a:ea typeface="Open Sans"/>
                <a:cs typeface="Open Sans"/>
                <a:sym typeface="Open Sans"/>
              </a:rPr>
              <a:t>once</a:t>
            </a:r>
            <a: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t> in the six total pieces of evidence.</a:t>
            </a:r>
            <a:br>
              <a:rPr kumimoji="0" lang="en" sz="2000" b="0" i="0" u="none" strike="noStrike" kern="0" cap="none" spc="0" normalizeH="0" baseline="0" noProof="0" dirty="0" smtClean="0">
                <a:ln>
                  <a:noFill/>
                </a:ln>
                <a:solidFill>
                  <a:srgbClr val="695D46"/>
                </a:solidFill>
                <a:effectLst/>
                <a:uLnTx/>
                <a:uFillTx/>
                <a:latin typeface="+mj-lt"/>
                <a:ea typeface="Open Sans"/>
                <a:cs typeface="Open Sans"/>
                <a:sym typeface="Open Sans"/>
              </a:rPr>
            </a:br>
            <a:endParaRPr kumimoji="0" lang="en" sz="2000" b="0" i="0" u="none" strike="noStrike" kern="0" cap="none" spc="0" normalizeH="0" baseline="0" noProof="0" dirty="0">
              <a:ln>
                <a:noFill/>
              </a:ln>
              <a:solidFill>
                <a:srgbClr val="695D46"/>
              </a:solidFill>
              <a:effectLst/>
              <a:uLnTx/>
              <a:uFillTx/>
              <a:latin typeface="+mj-lt"/>
              <a:ea typeface="Open Sans"/>
              <a:cs typeface="Open Sans"/>
              <a:sym typeface="Open San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6"/>
        <p:cNvGrpSpPr/>
        <p:nvPr/>
      </p:nvGrpSpPr>
      <p:grpSpPr>
        <a:xfrm>
          <a:off x="0" y="0"/>
          <a:ext cx="0" cy="0"/>
          <a:chOff x="0" y="0"/>
          <a:chExt cx="0" cy="0"/>
        </a:xfrm>
      </p:grpSpPr>
      <p:pic>
        <p:nvPicPr>
          <p:cNvPr id="207" name="Shape 207"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09" name="Shape 209"/>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210" name="Shape 210"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8" name="Shape 129"/>
          <p:cNvSpPr txBox="1">
            <a:spLocks/>
          </p:cNvSpPr>
          <p:nvPr/>
        </p:nvSpPr>
        <p:spPr>
          <a:xfrm>
            <a:off x="311750" y="1537851"/>
            <a:ext cx="8520600" cy="330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Char char="●"/>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9pPr>
          </a:lstStyle>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1800" b="1" i="0" u="none" strike="noStrike" kern="0" cap="none" spc="0" normalizeH="0" baseline="0" noProof="0" dirty="0" smtClean="0">
                <a:ln>
                  <a:noFill/>
                </a:ln>
                <a:solidFill>
                  <a:srgbClr val="FF0000"/>
                </a:solidFill>
                <a:effectLst/>
                <a:uLnTx/>
                <a:uFillTx/>
                <a:latin typeface="+mj-lt"/>
                <a:ea typeface="Open Sans"/>
                <a:cs typeface="Open Sans"/>
                <a:sym typeface="Open Sans"/>
              </a:rPr>
              <a:t>Grade 11 Benchmark: </a:t>
            </a: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must be met to indicate if each individual student has met the indicator outcomes. </a:t>
            </a:r>
            <a:b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br>
            <a:endPar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  Eight pieces of evidence, in addition to the K-5 and 6-8 evidence, must be completed by the conclusion of grade 11. (Twenty total pieces for regularly enrolled students.)</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  At least two in grades 9, 10, and 11—minimum requirement, still won’t meet benchmark </a:t>
            </a:r>
            <a:r>
              <a:rPr kumimoji="0" lang="en-US"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because students need a total of eight. </a:t>
            </a:r>
            <a:endPar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
            </a:r>
            <a:b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br>
            <a:r>
              <a:rPr kumimoji="0" lang="en" sz="1800" b="0" i="0" u="none" strike="noStrike" kern="0" cap="none" spc="0" normalizeH="0" baseline="0" noProof="0" dirty="0" smtClean="0">
                <a:ln>
                  <a:noFill/>
                </a:ln>
                <a:solidFill>
                  <a:srgbClr val="695D46"/>
                </a:solidFill>
                <a:effectLst/>
                <a:uLnTx/>
                <a:uFillTx/>
                <a:latin typeface="+mj-lt"/>
                <a:ea typeface="Open Sans"/>
                <a:cs typeface="Open Sans"/>
                <a:sym typeface="Open Sans"/>
              </a:rPr>
              <a:t>●  Each of the four Career Strands must be addressed at least once in the eight total pieces of evidence.</a:t>
            </a:r>
          </a:p>
          <a:p>
            <a:pPr marL="0" marR="0" lvl="0" indent="0" algn="l" defTabSz="914400" rtl="0" eaLnBrk="1" fontAlgn="auto" latinLnBrk="0" hangingPunct="1">
              <a:lnSpc>
                <a:spcPct val="100000"/>
              </a:lnSpc>
              <a:spcBef>
                <a:spcPts val="0"/>
              </a:spcBef>
              <a:spcAft>
                <a:spcPts val="0"/>
              </a:spcAft>
              <a:buClr>
                <a:srgbClr val="695D46"/>
              </a:buClr>
              <a:buSzPct val="100000"/>
              <a:buFont typeface="Open Sans"/>
              <a:buNone/>
              <a:tabLst/>
              <a:defRPr/>
            </a:pPr>
            <a:endParaRPr lang="en" dirty="0">
              <a:solidFill>
                <a:srgbClr val="695D46"/>
              </a:solidFill>
              <a:latin typeface="+mj-lt"/>
            </a:endParaRPr>
          </a:p>
          <a:p>
            <a:pPr marL="285750" indent="-285750">
              <a:lnSpc>
                <a:spcPct val="100000"/>
              </a:lnSpc>
              <a:spcAft>
                <a:spcPts val="0"/>
              </a:spcAft>
              <a:buClr>
                <a:srgbClr val="695D46"/>
              </a:buClr>
            </a:pPr>
            <a:r>
              <a:rPr lang="en" dirty="0">
                <a:solidFill>
                  <a:srgbClr val="000000"/>
                </a:solidFill>
              </a:rPr>
              <a:t>At least </a:t>
            </a:r>
            <a:r>
              <a:rPr lang="en" u="sng" dirty="0">
                <a:solidFill>
                  <a:srgbClr val="000000"/>
                </a:solidFill>
              </a:rPr>
              <a:t>two</a:t>
            </a:r>
            <a:r>
              <a:rPr lang="en" dirty="0">
                <a:solidFill>
                  <a:srgbClr val="000000"/>
                </a:solidFill>
              </a:rPr>
              <a:t> pieces of evidence for the 9-11 grade band must demonstrate </a:t>
            </a:r>
            <a:r>
              <a:rPr lang="en" b="1" dirty="0">
                <a:solidFill>
                  <a:srgbClr val="000000"/>
                </a:solidFill>
              </a:rPr>
              <a:t>implementation</a:t>
            </a:r>
            <a:r>
              <a:rPr lang="en" dirty="0">
                <a:solidFill>
                  <a:srgbClr val="000000"/>
                </a:solidFill>
              </a:rPr>
              <a:t> of the student’s individualized career plan. </a:t>
            </a:r>
          </a:p>
          <a:p>
            <a:pPr>
              <a:lnSpc>
                <a:spcPct val="100000"/>
              </a:lnSpc>
              <a:spcAft>
                <a:spcPts val="0"/>
              </a:spcAft>
              <a:buClr>
                <a:srgbClr val="695D46"/>
              </a:buClr>
              <a:buNone/>
            </a:pPr>
            <a:r>
              <a:rPr kumimoji="0" lang="en"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
            </a:r>
            <a:br>
              <a:rPr kumimoji="0" lang="en"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br>
            <a:endParaRPr kumimoji="0" lang="en" sz="1800" b="0" i="0" u="none" strike="noStrike" kern="0" cap="none" spc="0" normalizeH="0" baseline="0" noProof="0" dirty="0">
              <a:ln>
                <a:noFill/>
              </a:ln>
              <a:solidFill>
                <a:srgbClr val="695D46"/>
              </a:solidFill>
              <a:effectLst/>
              <a:uLnTx/>
              <a:uFillTx/>
              <a:latin typeface="Open Sans"/>
              <a:ea typeface="Open Sans"/>
              <a:cs typeface="Open Sans"/>
              <a:sym typeface="Open San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Shape 30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10" name="Shape 310"/>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lang="en-US" dirty="0">
              <a:solidFill>
                <a:srgbClr val="0000FF"/>
              </a:solidFill>
            </a:endParaRPr>
          </a:p>
        </p:txBody>
      </p:sp>
      <p:sp>
        <p:nvSpPr>
          <p:cNvPr id="311" name="Shape 31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Evidence</a:t>
            </a:r>
            <a:endParaRPr lang="en-US" sz="3200" dirty="0">
              <a:solidFill>
                <a:schemeClr val="lt1"/>
              </a:solidFill>
              <a:latin typeface="+mj-lt"/>
              <a:ea typeface="Verdana"/>
              <a:cs typeface="Verdana"/>
              <a:sym typeface="Verdana"/>
            </a:endParaRPr>
          </a:p>
        </p:txBody>
      </p:sp>
      <p:pic>
        <p:nvPicPr>
          <p:cNvPr id="312" name="Shape 312"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2" name="Rectangle 1"/>
          <p:cNvSpPr/>
          <p:nvPr/>
        </p:nvSpPr>
        <p:spPr>
          <a:xfrm>
            <a:off x="758651" y="2467966"/>
            <a:ext cx="7928149" cy="2732543"/>
          </a:xfrm>
          <a:prstGeom prst="rect">
            <a:avLst/>
          </a:prstGeom>
        </p:spPr>
        <p:txBody>
          <a:bodyPr wrap="square">
            <a:spAutoFit/>
          </a:bodyPr>
          <a:lstStyle/>
          <a:p>
            <a:pPr lvl="0">
              <a:lnSpc>
                <a:spcPct val="115000"/>
              </a:lnSpc>
              <a:spcAft>
                <a:spcPts val="1600"/>
              </a:spcAft>
              <a:buClr>
                <a:srgbClr val="695D46"/>
              </a:buClr>
              <a:buSzPct val="100000"/>
              <a:buFont typeface="Open Sans"/>
              <a:buChar char="●"/>
            </a:pPr>
            <a:r>
              <a:rPr lang="en-US" sz="1800" dirty="0">
                <a:solidFill>
                  <a:srgbClr val="695D46"/>
                </a:solidFill>
                <a:latin typeface="Open Sans"/>
                <a:ea typeface="Open Sans"/>
                <a:cs typeface="Open Sans"/>
                <a:sym typeface="Open Sans"/>
              </a:rPr>
              <a:t>Participation alone does not demonstrate sufficient evidence of successful completion</a:t>
            </a:r>
          </a:p>
          <a:p>
            <a:pPr lvl="0">
              <a:lnSpc>
                <a:spcPct val="115000"/>
              </a:lnSpc>
              <a:spcAft>
                <a:spcPts val="1600"/>
              </a:spcAft>
              <a:buClr>
                <a:srgbClr val="695D46"/>
              </a:buClr>
              <a:buSzPct val="100000"/>
              <a:buFont typeface="Open Sans"/>
              <a:buChar char="●"/>
            </a:pPr>
            <a:r>
              <a:rPr lang="en-US" sz="1800" dirty="0">
                <a:solidFill>
                  <a:srgbClr val="695D46"/>
                </a:solidFill>
                <a:latin typeface="Open Sans"/>
                <a:ea typeface="Open Sans"/>
                <a:cs typeface="Open Sans"/>
                <a:sym typeface="Open Sans"/>
              </a:rPr>
              <a:t>Evidence must suggest each student has engaged in meaningful, standards-aligned activities, experiences, or tasks that enhance career awareness, preparation, readiness, and entrepreneurship</a:t>
            </a:r>
          </a:p>
          <a:p>
            <a:pPr lvl="0">
              <a:lnSpc>
                <a:spcPct val="115000"/>
              </a:lnSpc>
              <a:spcAft>
                <a:spcPts val="1600"/>
              </a:spcAft>
              <a:buClr>
                <a:srgbClr val="695D46"/>
              </a:buClr>
              <a:buSzPct val="100000"/>
              <a:buFont typeface="Open Sans"/>
              <a:buChar char="●"/>
            </a:pPr>
            <a:r>
              <a:rPr lang="en-US" sz="1800" dirty="0">
                <a:solidFill>
                  <a:srgbClr val="695D46"/>
                </a:solidFill>
                <a:latin typeface="Open Sans"/>
                <a:ea typeface="Open Sans"/>
                <a:cs typeface="Open Sans"/>
                <a:sym typeface="Open Sans"/>
              </a:rPr>
              <a:t>Not all students must have the same pieces of evidence; instead the evidence should be individualized to each student</a:t>
            </a:r>
          </a:p>
        </p:txBody>
      </p:sp>
      <p:sp>
        <p:nvSpPr>
          <p:cNvPr id="8" name="Title 1">
            <a:extLst>
              <a:ext uri="{FF2B5EF4-FFF2-40B4-BE49-F238E27FC236}">
                <a16:creationId xmlns="" xmlns:a16="http://schemas.microsoft.com/office/drawing/2014/main" id="{A31DFA13-B56D-4A9C-9A6B-A6277CB4E395}"/>
              </a:ext>
            </a:extLst>
          </p:cNvPr>
          <p:cNvSpPr txBox="1">
            <a:spLocks/>
          </p:cNvSpPr>
          <p:nvPr/>
        </p:nvSpPr>
        <p:spPr>
          <a:xfrm>
            <a:off x="758651" y="1680383"/>
            <a:ext cx="8520600" cy="707400"/>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ct val="100000"/>
              <a:buFont typeface="PT Sans Narrow"/>
              <a:buNone/>
              <a:defRPr sz="3600" b="1" i="0" u="none" strike="noStrike" cap="none">
                <a:solidFill>
                  <a:schemeClr val="accent1"/>
                </a:solidFill>
                <a:latin typeface="PT Sans Narrow"/>
                <a:ea typeface="PT Sans Narrow"/>
                <a:cs typeface="PT Sans Narrow"/>
                <a:sym typeface="PT Sans Narrow"/>
              </a:defRPr>
            </a:lvl1pPr>
            <a:lvl2pPr lvl="1">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2pPr>
            <a:lvl3pPr lvl="2">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3pPr>
            <a:lvl4pPr lvl="3">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4pPr>
            <a:lvl5pPr lvl="4">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5pPr>
            <a:lvl6pPr lvl="5">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6pPr>
            <a:lvl7pPr lvl="6">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7pPr>
            <a:lvl8pPr lvl="7">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8pPr>
            <a:lvl9pPr lvl="8">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9pPr>
          </a:lstStyle>
          <a:p>
            <a:pPr marL="0" marR="0" lvl="0" indent="0" algn="l" defTabSz="914400" rtl="0" eaLnBrk="1" fontAlgn="auto" latinLnBrk="0" hangingPunct="1">
              <a:lnSpc>
                <a:spcPct val="100000"/>
              </a:lnSpc>
              <a:spcBef>
                <a:spcPts val="0"/>
              </a:spcBef>
              <a:spcAft>
                <a:spcPts val="0"/>
              </a:spcAft>
              <a:buClr>
                <a:srgbClr val="EF6C00"/>
              </a:buClr>
              <a:buSzPct val="100000"/>
              <a:buFont typeface="PT Sans Narrow"/>
              <a:buNone/>
              <a:tabLst/>
              <a:defRPr/>
            </a:pPr>
            <a:r>
              <a:rPr kumimoji="0" lang="en-US" sz="3600" b="1" i="0" u="none" strike="noStrike" kern="0" cap="none" spc="0" normalizeH="0" baseline="0" noProof="0" dirty="0" smtClean="0">
                <a:ln>
                  <a:noFill/>
                </a:ln>
                <a:solidFill>
                  <a:srgbClr val="EF6C00"/>
                </a:solidFill>
                <a:effectLst/>
                <a:uLnTx/>
                <a:uFillTx/>
                <a:latin typeface="PT Sans Narrow"/>
                <a:sym typeface="PT Sans Narrow"/>
              </a:rPr>
              <a:t>Successful Completion of</a:t>
            </a:r>
            <a:r>
              <a:rPr kumimoji="0" lang="en-US" sz="3600" b="1" i="0" u="none" strike="noStrike" kern="0" cap="none" spc="0" normalizeH="0" noProof="0" dirty="0" smtClean="0">
                <a:ln>
                  <a:noFill/>
                </a:ln>
                <a:solidFill>
                  <a:srgbClr val="EF6C00"/>
                </a:solidFill>
                <a:effectLst/>
                <a:uLnTx/>
                <a:uFillTx/>
                <a:latin typeface="PT Sans Narrow"/>
                <a:sym typeface="PT Sans Narrow"/>
              </a:rPr>
              <a:t> CEW</a:t>
            </a:r>
            <a:endParaRPr kumimoji="0" lang="en-US" sz="3600" b="1" i="0" u="none" strike="noStrike" kern="0" cap="none" spc="0" normalizeH="0" baseline="0" noProof="0" dirty="0">
              <a:ln>
                <a:noFill/>
              </a:ln>
              <a:solidFill>
                <a:srgbClr val="EF6C00"/>
              </a:solidFill>
              <a:effectLst/>
              <a:uLnTx/>
              <a:uFillTx/>
              <a:latin typeface="PT Sans Narrow"/>
              <a:sym typeface="PT Sans Narrow"/>
            </a:endParaRPr>
          </a:p>
        </p:txBody>
      </p:sp>
    </p:spTree>
    <p:extLst>
      <p:ext uri="{BB962C8B-B14F-4D97-AF65-F5344CB8AC3E}">
        <p14:creationId xmlns:p14="http://schemas.microsoft.com/office/powerpoint/2010/main" val="1273462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Shape 30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10" name="Shape 310"/>
          <p:cNvSpPr txBox="1">
            <a:spLocks noGrp="1"/>
          </p:cNvSpPr>
          <p:nvPr>
            <p:ph type="body" idx="1"/>
          </p:nvPr>
        </p:nvSpPr>
        <p:spPr>
          <a:xfrm>
            <a:off x="416052" y="1600201"/>
            <a:ext cx="8229600" cy="4191000"/>
          </a:xfrm>
          <a:prstGeom prst="rect">
            <a:avLst/>
          </a:prstGeom>
          <a:noFill/>
          <a:ln>
            <a:noFill/>
          </a:ln>
        </p:spPr>
        <p:txBody>
          <a:bodyPr wrap="square" lIns="91425" tIns="45700" rIns="91425" bIns="45700" anchor="t" anchorCtr="0">
            <a:noAutofit/>
          </a:bodyPr>
          <a:lstStyle/>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lang="en-US" dirty="0">
              <a:solidFill>
                <a:srgbClr val="0000FF"/>
              </a:solidFill>
            </a:endParaRPr>
          </a:p>
        </p:txBody>
      </p:sp>
      <p:sp>
        <p:nvSpPr>
          <p:cNvPr id="311" name="Shape 31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Evidence</a:t>
            </a:r>
            <a:endParaRPr lang="en-US" sz="3200" dirty="0">
              <a:solidFill>
                <a:schemeClr val="lt1"/>
              </a:solidFill>
              <a:latin typeface="+mj-lt"/>
              <a:ea typeface="Verdana"/>
              <a:cs typeface="Verdana"/>
              <a:sym typeface="Verdana"/>
            </a:endParaRPr>
          </a:p>
        </p:txBody>
      </p:sp>
      <p:pic>
        <p:nvPicPr>
          <p:cNvPr id="312" name="Shape 312"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6" name="Text Placeholder 2">
            <a:extLst>
              <a:ext uri="{FF2B5EF4-FFF2-40B4-BE49-F238E27FC236}">
                <a16:creationId xmlns="" xmlns:a16="http://schemas.microsoft.com/office/drawing/2014/main" id="{B365D450-A660-4473-A2D3-E67BED2C1E1F}"/>
              </a:ext>
            </a:extLst>
          </p:cNvPr>
          <p:cNvSpPr txBox="1">
            <a:spLocks/>
          </p:cNvSpPr>
          <p:nvPr/>
        </p:nvSpPr>
        <p:spPr>
          <a:xfrm>
            <a:off x="416052" y="2140014"/>
            <a:ext cx="8520600" cy="3651187"/>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Char char="●"/>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Char char="■"/>
              <a:defRPr sz="1400" b="0" i="0" u="none" strike="noStrike" cap="none">
                <a:solidFill>
                  <a:schemeClr val="dk2"/>
                </a:solidFill>
                <a:latin typeface="Open Sans"/>
                <a:ea typeface="Open Sans"/>
                <a:cs typeface="Open Sans"/>
                <a:sym typeface="Open Sans"/>
              </a:defRPr>
            </a:lvl9pPr>
          </a:lstStyle>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Aligned to CEW Standards</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Evidence-based?</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Requiring meaningful engagement by the student?</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Connected to a student’s interest, skills, goals?</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Aligned to the needs of our community or region?</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lang="en-US" dirty="0" smtClean="0">
                <a:solidFill>
                  <a:srgbClr val="695D46"/>
                </a:solidFill>
              </a:rPr>
              <a:t>One for which </a:t>
            </a: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all students have access?</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lang="en-US" dirty="0" smtClean="0">
                <a:solidFill>
                  <a:srgbClr val="695D46"/>
                </a:solidFill>
              </a:rPr>
              <a:t>Part of a student’s individualized career plan? (by grade 8)</a:t>
            </a:r>
          </a:p>
          <a:p>
            <a:pPr marL="0" marR="0" lvl="0" indent="0" algn="l" defTabSz="914400" rtl="0" eaLnBrk="1" fontAlgn="auto" latinLnBrk="0" hangingPunct="1">
              <a:lnSpc>
                <a:spcPct val="115000"/>
              </a:lnSpc>
              <a:spcBef>
                <a:spcPts val="0"/>
              </a:spcBef>
              <a:spcAft>
                <a:spcPts val="1600"/>
              </a:spcAft>
              <a:buClr>
                <a:srgbClr val="695D46"/>
              </a:buClr>
              <a:buSzPct val="100000"/>
              <a:buFont typeface="Open Sans"/>
              <a:buChar char="●"/>
              <a:tabLst/>
              <a:defRPr/>
            </a:pPr>
            <a:r>
              <a:rPr kumimoji="0" lang="en-US" sz="1800" b="0" i="0" u="none" strike="noStrike" kern="0" cap="none" spc="0" normalizeH="0" baseline="0" noProof="0" dirty="0" smtClean="0">
                <a:ln>
                  <a:noFill/>
                </a:ln>
                <a:solidFill>
                  <a:srgbClr val="695D46"/>
                </a:solidFill>
                <a:effectLst/>
                <a:uLnTx/>
                <a:uFillTx/>
                <a:latin typeface="Open Sans"/>
                <a:ea typeface="Open Sans"/>
                <a:cs typeface="Open Sans"/>
                <a:sym typeface="Open Sans"/>
              </a:rPr>
              <a:t>Demonstrate</a:t>
            </a:r>
            <a:r>
              <a:rPr kumimoji="0" lang="en-US" sz="1800" b="0" i="0" u="none" strike="noStrike" kern="0" cap="none" spc="0" normalizeH="0" noProof="0" dirty="0" smtClean="0">
                <a:ln>
                  <a:noFill/>
                </a:ln>
                <a:solidFill>
                  <a:srgbClr val="695D46"/>
                </a:solidFill>
                <a:effectLst/>
                <a:uLnTx/>
                <a:uFillTx/>
                <a:latin typeface="Open Sans"/>
                <a:ea typeface="Open Sans"/>
                <a:cs typeface="Open Sans"/>
                <a:sym typeface="Open Sans"/>
              </a:rPr>
              <a:t> the implementation of the student’s individualize career plan? (grade 11)</a:t>
            </a:r>
            <a:endParaRPr kumimoji="0" lang="en-US" sz="1800" b="0" i="0" u="none" strike="noStrike" kern="0" cap="none" spc="0" normalizeH="0" baseline="0" noProof="0" dirty="0">
              <a:ln>
                <a:noFill/>
              </a:ln>
              <a:solidFill>
                <a:srgbClr val="695D46"/>
              </a:solidFill>
              <a:effectLst/>
              <a:uLnTx/>
              <a:uFillTx/>
              <a:latin typeface="Open Sans"/>
              <a:ea typeface="Open Sans"/>
              <a:cs typeface="Open Sans"/>
              <a:sym typeface="Open Sans"/>
            </a:endParaRPr>
          </a:p>
        </p:txBody>
      </p:sp>
      <p:sp>
        <p:nvSpPr>
          <p:cNvPr id="2" name="Rectangle 1"/>
          <p:cNvSpPr/>
          <p:nvPr/>
        </p:nvSpPr>
        <p:spPr>
          <a:xfrm>
            <a:off x="457200" y="1392321"/>
            <a:ext cx="7845853" cy="830997"/>
          </a:xfrm>
          <a:prstGeom prst="rect">
            <a:avLst/>
          </a:prstGeom>
        </p:spPr>
        <p:txBody>
          <a:bodyPr wrap="square">
            <a:spAutoFit/>
          </a:bodyPr>
          <a:lstStyle/>
          <a:p>
            <a:pPr lvl="0">
              <a:buClr>
                <a:srgbClr val="EF6C00"/>
              </a:buClr>
              <a:buSzPct val="100000"/>
              <a:defRPr/>
            </a:pPr>
            <a:r>
              <a:rPr lang="en-US" sz="2400" b="1" dirty="0" smtClean="0">
                <a:solidFill>
                  <a:srgbClr val="EF6C00"/>
                </a:solidFill>
                <a:latin typeface="+mj-lt"/>
                <a:sym typeface="PT Sans Narrow"/>
              </a:rPr>
              <a:t>(Yellow Handout)</a:t>
            </a:r>
          </a:p>
          <a:p>
            <a:pPr lvl="0">
              <a:buClr>
                <a:srgbClr val="EF6C00"/>
              </a:buClr>
              <a:buSzPct val="100000"/>
              <a:defRPr/>
            </a:pPr>
            <a:r>
              <a:rPr lang="en-US" sz="2400" b="1" dirty="0" smtClean="0">
                <a:solidFill>
                  <a:srgbClr val="EF6C00"/>
                </a:solidFill>
                <a:latin typeface="+mj-lt"/>
                <a:sym typeface="PT Sans Narrow"/>
              </a:rPr>
              <a:t>Checklist: Is this CEW activity, task, or experience…</a:t>
            </a:r>
            <a:endParaRPr lang="en-US" sz="2400" b="1" dirty="0">
              <a:solidFill>
                <a:srgbClr val="EF6C00"/>
              </a:solidFill>
              <a:latin typeface="+mj-lt"/>
              <a:sym typeface="PT Sans Narrow"/>
            </a:endParaRPr>
          </a:p>
        </p:txBody>
      </p:sp>
    </p:spTree>
    <p:extLst>
      <p:ext uri="{BB962C8B-B14F-4D97-AF65-F5344CB8AC3E}">
        <p14:creationId xmlns:p14="http://schemas.microsoft.com/office/powerpoint/2010/main" val="10383543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Shape 207"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09" name="Shape 209"/>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210" name="Shape 210"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pic>
        <p:nvPicPr>
          <p:cNvPr id="6" name="Picture 5"/>
          <p:cNvPicPr>
            <a:picLocks noChangeAspect="1"/>
          </p:cNvPicPr>
          <p:nvPr/>
        </p:nvPicPr>
        <p:blipFill>
          <a:blip r:embed="rId5"/>
          <a:stretch>
            <a:fillRect/>
          </a:stretch>
        </p:blipFill>
        <p:spPr>
          <a:xfrm>
            <a:off x="948615" y="1468874"/>
            <a:ext cx="7164474" cy="904875"/>
          </a:xfrm>
          <a:prstGeom prst="rect">
            <a:avLst/>
          </a:prstGeom>
        </p:spPr>
      </p:pic>
      <p:sp>
        <p:nvSpPr>
          <p:cNvPr id="7" name="TextBox 6"/>
          <p:cNvSpPr txBox="1"/>
          <p:nvPr/>
        </p:nvSpPr>
        <p:spPr>
          <a:xfrm>
            <a:off x="726652" y="3044651"/>
            <a:ext cx="7782448" cy="2308324"/>
          </a:xfrm>
          <a:prstGeom prst="rect">
            <a:avLst/>
          </a:prstGeom>
          <a:noFill/>
        </p:spPr>
        <p:txBody>
          <a:bodyPr wrap="square" rtlCol="0">
            <a:spAutoFit/>
          </a:bodyPr>
          <a:lstStyle/>
          <a:p>
            <a:r>
              <a:rPr lang="en-US" sz="2400" dirty="0" smtClean="0"/>
              <a:t>-Retrieve the post-it note from where you placed it on the </a:t>
            </a:r>
            <a:r>
              <a:rPr lang="en-US" sz="2400" dirty="0"/>
              <a:t>CEW Career </a:t>
            </a:r>
            <a:r>
              <a:rPr lang="en-US" sz="2400" dirty="0" smtClean="0"/>
              <a:t>Strand</a:t>
            </a:r>
          </a:p>
          <a:p>
            <a:endParaRPr lang="en-US" sz="2400" dirty="0"/>
          </a:p>
          <a:p>
            <a:r>
              <a:rPr lang="en-US" sz="2400" dirty="0" smtClean="0"/>
              <a:t>-Using the yellow “evidence” sheet handout, determine what evidence can/is used to document this activity</a:t>
            </a:r>
          </a:p>
          <a:p>
            <a:endParaRPr lang="en-US" sz="2400" dirty="0"/>
          </a:p>
        </p:txBody>
      </p:sp>
    </p:spTree>
    <p:extLst>
      <p:ext uri="{BB962C8B-B14F-4D97-AF65-F5344CB8AC3E}">
        <p14:creationId xmlns:p14="http://schemas.microsoft.com/office/powerpoint/2010/main" val="2688308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4"/>
        <p:cNvGrpSpPr/>
        <p:nvPr/>
      </p:nvGrpSpPr>
      <p:grpSpPr>
        <a:xfrm>
          <a:off x="0" y="0"/>
          <a:ext cx="0" cy="0"/>
          <a:chOff x="0" y="0"/>
          <a:chExt cx="0" cy="0"/>
        </a:xfrm>
      </p:grpSpPr>
      <p:pic>
        <p:nvPicPr>
          <p:cNvPr id="225" name="Shape 225"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26" name="Shape 226"/>
          <p:cNvSpPr txBox="1">
            <a:spLocks noGrp="1"/>
          </p:cNvSpPr>
          <p:nvPr>
            <p:ph type="body" idx="1"/>
          </p:nvPr>
        </p:nvSpPr>
        <p:spPr>
          <a:xfrm>
            <a:off x="457250" y="1333501"/>
            <a:ext cx="8229600" cy="4191000"/>
          </a:xfrm>
          <a:prstGeom prst="rect">
            <a:avLst/>
          </a:prstGeom>
          <a:noFill/>
          <a:ln>
            <a:noFill/>
          </a:ln>
        </p:spPr>
        <p:txBody>
          <a:bodyPr wrap="square" lIns="91425" tIns="45700" rIns="91425" bIns="45700" anchor="t" anchorCtr="0">
            <a:noAutofit/>
          </a:bodyPr>
          <a:lstStyle/>
          <a:p>
            <a:pPr marL="457200" lvl="0" indent="-342900" rtl="0">
              <a:spcBef>
                <a:spcPts val="560"/>
              </a:spcBef>
              <a:buSzPct val="100000"/>
            </a:pPr>
            <a:r>
              <a:rPr lang="en-US" sz="2200" dirty="0"/>
              <a:t>Not all students must have the same pieces of evidence.</a:t>
            </a:r>
          </a:p>
          <a:p>
            <a:pPr marL="457200" lvl="0" indent="-342900" rtl="0">
              <a:spcBef>
                <a:spcPts val="560"/>
              </a:spcBef>
              <a:buSzPct val="100000"/>
            </a:pPr>
            <a:r>
              <a:rPr lang="en-US" sz="2200" dirty="0"/>
              <a:t>Individualized to student interests and learning styles, transition plans for students in special education programs, and activities for English learners, students in CTE programs, and students in online or alternative education placements.</a:t>
            </a:r>
          </a:p>
          <a:p>
            <a:pPr marL="457200" lvl="0" indent="-342900" rtl="0">
              <a:lnSpc>
                <a:spcPct val="90000"/>
              </a:lnSpc>
              <a:spcBef>
                <a:spcPts val="1000"/>
              </a:spcBef>
              <a:buSzPct val="100000"/>
            </a:pPr>
            <a:r>
              <a:rPr lang="en-US" sz="2200" dirty="0"/>
              <a:t>Accuracy Certification Statement verifies the accuracy of the data, the successful completion of student evidence, and the quality of the program.</a:t>
            </a:r>
          </a:p>
          <a:p>
            <a:pPr marL="457200" lvl="0" indent="-342900" rtl="0">
              <a:lnSpc>
                <a:spcPct val="90000"/>
              </a:lnSpc>
              <a:spcBef>
                <a:spcPts val="1000"/>
              </a:spcBef>
              <a:buSzPct val="100000"/>
            </a:pPr>
            <a:r>
              <a:rPr lang="en-US" sz="2200" dirty="0"/>
              <a:t>Statewide assessment monitoring verifies the data reported and/or graded student artifacts.</a:t>
            </a:r>
          </a:p>
          <a:p>
            <a:pPr marL="457200" lvl="0" indent="-342900" rtl="0">
              <a:lnSpc>
                <a:spcPct val="90000"/>
              </a:lnSpc>
              <a:spcBef>
                <a:spcPts val="1000"/>
              </a:spcBef>
              <a:buSzPct val="100000"/>
            </a:pPr>
            <a:r>
              <a:rPr lang="en-US" sz="2200" dirty="0"/>
              <a:t>Performance is factored into the calculations for Comprehensive or Targeted Support. May be subject to additional auditing for identified schools.</a:t>
            </a:r>
          </a:p>
          <a:p>
            <a:pPr marL="457200" marR="0" lvl="1" indent="0" rtl="0">
              <a:spcBef>
                <a:spcPts val="0"/>
              </a:spcBef>
              <a:spcAft>
                <a:spcPts val="0"/>
              </a:spcAft>
              <a:buClr>
                <a:schemeClr val="dk1"/>
              </a:buClr>
              <a:buSzPct val="25000"/>
              <a:buFont typeface="Arial"/>
              <a:buNone/>
            </a:pPr>
            <a:endParaRPr sz="2400" dirty="0"/>
          </a:p>
          <a:p>
            <a:pPr marL="457200" marR="0" lvl="1" indent="0" algn="l" rtl="0">
              <a:spcBef>
                <a:spcPts val="560"/>
              </a:spcBef>
              <a:spcAft>
                <a:spcPts val="0"/>
              </a:spcAft>
              <a:buClr>
                <a:schemeClr val="dk1"/>
              </a:buClr>
              <a:buSzPct val="25000"/>
              <a:buFont typeface="Arial"/>
              <a:buNone/>
            </a:pPr>
            <a:endParaRPr dirty="0"/>
          </a:p>
        </p:txBody>
      </p:sp>
      <p:sp>
        <p:nvSpPr>
          <p:cNvPr id="227" name="Shape 227"/>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228" name="Shape 228"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1660076"/>
            <a:ext cx="8229600" cy="4525963"/>
          </a:xfrm>
        </p:spPr>
        <p:txBody>
          <a:bodyPr/>
          <a:lstStyle/>
          <a:p>
            <a:pPr marL="203200" indent="0">
              <a:buNone/>
            </a:pPr>
            <a:r>
              <a:rPr lang="en-US" sz="2400" dirty="0" smtClean="0"/>
              <a:t>                    Career Readiness Memories</a:t>
            </a:r>
            <a:endParaRPr lang="en-US" sz="2400" dirty="0"/>
          </a:p>
        </p:txBody>
      </p:sp>
      <p:sp>
        <p:nvSpPr>
          <p:cNvPr id="3" name="Title 2"/>
          <p:cNvSpPr>
            <a:spLocks noGrp="1"/>
          </p:cNvSpPr>
          <p:nvPr>
            <p:ph type="title"/>
          </p:nvPr>
        </p:nvSpPr>
        <p:spPr>
          <a:xfrm>
            <a:off x="457200" y="113701"/>
            <a:ext cx="8229600" cy="1143000"/>
          </a:xfrm>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2</a:t>
            </a:fld>
            <a:endParaRPr lang="en-US" sz="1400" b="0" i="0" u="none" strike="noStrike" cap="none">
              <a:solidFill>
                <a:schemeClr val="dk1"/>
              </a:solidFill>
              <a:latin typeface="Arial"/>
              <a:ea typeface="Arial"/>
              <a:cs typeface="Arial"/>
              <a:sym typeface="Arial"/>
            </a:endParaRPr>
          </a:p>
        </p:txBody>
      </p:sp>
      <p:pic>
        <p:nvPicPr>
          <p:cNvPr id="5" name="Shape 180" descr="blue 50% banner"/>
          <p:cNvPicPr preferRelativeResize="0"/>
          <p:nvPr/>
        </p:nvPicPr>
        <p:blipFill rotWithShape="1">
          <a:blip r:embed="rId2">
            <a:alphaModFix/>
          </a:blip>
          <a:srcRect/>
          <a:stretch/>
        </p:blipFill>
        <p:spPr>
          <a:xfrm>
            <a:off x="457200" y="457200"/>
            <a:ext cx="8147304" cy="649093"/>
          </a:xfrm>
          <a:prstGeom prst="rect">
            <a:avLst/>
          </a:prstGeom>
          <a:noFill/>
          <a:ln>
            <a:noFill/>
          </a:ln>
        </p:spPr>
      </p:pic>
      <p:sp>
        <p:nvSpPr>
          <p:cNvPr id="6" name="Shape 182"/>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CEW Standards: A Closer Look</a:t>
            </a:r>
            <a:endParaRPr lang="en-US" sz="3200" dirty="0">
              <a:solidFill>
                <a:schemeClr val="lt1"/>
              </a:solidFill>
              <a:latin typeface="+mj-lt"/>
              <a:ea typeface="Verdana"/>
              <a:cs typeface="Verdana"/>
              <a:sym typeface="Verdana"/>
            </a:endParaRPr>
          </a:p>
        </p:txBody>
      </p:sp>
      <p:pic>
        <p:nvPicPr>
          <p:cNvPr id="1026" name="Graphic 1" descr="Briefc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58892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Graphic 2" descr="Mee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784" y="1608312"/>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p:cNvSpPr>
            <a:spLocks noChangeArrowheads="1"/>
          </p:cNvSpPr>
          <p:nvPr/>
        </p:nvSpPr>
        <p:spPr bwMode="auto">
          <a:xfrm>
            <a:off x="635000" y="2448078"/>
            <a:ext cx="7504165"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Think of </a:t>
            </a:r>
            <a:r>
              <a:rPr kumimoji="0" lang="en-US" sz="1800" b="1" i="0" u="sng"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one</a:t>
            </a: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career-readiness activity that happens in a/the school in which you</a:t>
            </a:r>
            <a:r>
              <a:rPr kumimoji="0" lang="en-US" sz="1800" b="1" i="0" u="none" strike="noStrike" cap="none" normalizeH="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work. </a:t>
            </a:r>
          </a:p>
          <a:p>
            <a:pPr lvl="1">
              <a:buFontTx/>
              <a:buChar char="•"/>
            </a:pPr>
            <a:r>
              <a:rPr lang="en-US" sz="1800" b="1" baseline="0" dirty="0" smtClean="0">
                <a:latin typeface="Calibri" panose="020F0502020204030204" pitchFamily="34" charset="0"/>
                <a:ea typeface="Calibri" panose="020F0502020204030204" pitchFamily="34" charset="0"/>
                <a:cs typeface="Times New Roman" panose="02020603050405020304" pitchFamily="18" charset="0"/>
              </a:rPr>
              <a:t>Or</a:t>
            </a:r>
            <a:r>
              <a:rPr lang="en-US" sz="1800" b="1" dirty="0" smtClean="0">
                <a:latin typeface="Calibri" panose="020F0502020204030204" pitchFamily="34" charset="0"/>
                <a:ea typeface="Calibri" panose="020F0502020204030204" pitchFamily="34" charset="0"/>
                <a:cs typeface="Times New Roman" panose="02020603050405020304" pitchFamily="18" charset="0"/>
              </a:rPr>
              <a:t> your district</a:t>
            </a:r>
          </a:p>
          <a:p>
            <a:pPr lvl="2">
              <a:buFontTx/>
              <a:buChar char="•"/>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Or completed by yourself, your child</a:t>
            </a:r>
          </a:p>
          <a:p>
            <a:pPr lvl="2">
              <a:buFontTx/>
              <a:buChar char="•"/>
            </a:pPr>
            <a:endParaRPr kumimoji="0" 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On the </a:t>
            </a:r>
            <a:r>
              <a:rPr lang="en-US" sz="1800" b="1" dirty="0" smtClean="0">
                <a:latin typeface="Calibri" panose="020F0502020204030204" pitchFamily="34" charset="0"/>
                <a:ea typeface="Calibri" panose="020F0502020204030204" pitchFamily="34" charset="0"/>
                <a:cs typeface="Times New Roman" panose="02020603050405020304" pitchFamily="18" charset="0"/>
              </a:rPr>
              <a:t>blue index card</a:t>
            </a:r>
            <a:r>
              <a:rPr lang="en-US" sz="1800" b="1" dirty="0">
                <a:latin typeface="Calibri" panose="020F0502020204030204" pitchFamily="34" charset="0"/>
                <a:ea typeface="Calibri" panose="020F0502020204030204" pitchFamily="34" charset="0"/>
                <a:cs typeface="Times New Roman" panose="02020603050405020304" pitchFamily="18" charset="0"/>
              </a:rPr>
              <a:t> </a:t>
            </a:r>
            <a:r>
              <a:rPr lang="en-US" sz="1800" b="1" dirty="0" smtClean="0">
                <a:latin typeface="Calibri" panose="020F0502020204030204" pitchFamily="34" charset="0"/>
                <a:ea typeface="Calibri" panose="020F0502020204030204" pitchFamily="34" charset="0"/>
                <a:cs typeface="Times New Roman" panose="02020603050405020304" pitchFamily="18" charset="0"/>
              </a:rPr>
              <a:t>write a “title” for </a:t>
            </a: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the activity</a:t>
            </a:r>
            <a:endParaRPr kumimoji="0" lang="en-US" sz="1800" b="1" i="0" u="none" strike="noStrike" cap="none" normalizeH="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tabLst/>
            </a:pPr>
            <a:r>
              <a:rPr lang="en-US" sz="1800" b="1" dirty="0" smtClean="0">
                <a:latin typeface="Calibri" panose="020F0502020204030204" pitchFamily="34" charset="0"/>
                <a:ea typeface="Calibri" panose="020F0502020204030204" pitchFamily="34" charset="0"/>
                <a:cs typeface="Times New Roman" panose="02020603050405020304" pitchFamily="18" charset="0"/>
              </a:rPr>
              <a:t>With a neighbor(s) </a:t>
            </a:r>
            <a:r>
              <a:rPr kumimoji="0" lang="en-US" sz="1800" b="1" i="0" u="sng"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briefly</a:t>
            </a: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discuss and describe the activity. Include all the details you can remember including:</a:t>
            </a:r>
            <a:endParaRPr kumimoji="0" lang="en-US" sz="8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how long it took/takes to complete/the</a:t>
            </a:r>
            <a:r>
              <a:rPr kumimoji="0" lang="en-US" sz="1800" b="1" i="0" u="none" strike="noStrike" cap="none" normalizeH="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duration</a:t>
            </a:r>
            <a:endParaRPr kumimoji="0" lang="en-US" sz="8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what it involved/required by students to be done</a:t>
            </a:r>
            <a:endParaRPr kumimoji="0" lang="en-US" sz="8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what class or course it was/is completed in?</a:t>
            </a:r>
            <a:endParaRPr kumimoji="0" lang="en-US" sz="8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how it was/is graded</a:t>
            </a:r>
            <a:r>
              <a:rPr kumimoji="0" lang="en-US" sz="1800" b="1" i="0" u="none" strike="noStrike" cap="none" normalizeH="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or evaluated</a:t>
            </a:r>
            <a:endParaRPr kumimoji="0" lang="en-US" sz="8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lang="en-US" sz="1800" b="1" dirty="0">
                <a:latin typeface="Calibri" panose="020F0502020204030204" pitchFamily="34" charset="0"/>
                <a:ea typeface="Calibri" panose="020F0502020204030204" pitchFamily="34" charset="0"/>
                <a:cs typeface="Times New Roman" panose="02020603050405020304" pitchFamily="18" charset="0"/>
              </a:rPr>
              <a:t>w</a:t>
            </a:r>
            <a:r>
              <a:rPr kumimoji="0" lang="en-US" sz="1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hat follow-up occurs/occurred after/later for it?</a:t>
            </a:r>
          </a:p>
          <a:p>
            <a:pPr marL="457200" marR="0" lvl="1" indent="0" algn="l" defTabSz="914400" rtl="0" eaLnBrk="0" fontAlgn="base" latinLnBrk="0" hangingPunct="0">
              <a:lnSpc>
                <a:spcPct val="100000"/>
              </a:lnSpc>
              <a:spcBef>
                <a:spcPct val="0"/>
              </a:spcBef>
              <a:spcAft>
                <a:spcPct val="0"/>
              </a:spcAft>
              <a:buClrTx/>
              <a:buSzTx/>
              <a:tabLst/>
            </a:pPr>
            <a:endParaRPr kumimoji="0" lang="en-US" sz="8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4282304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
        <p:cNvGrpSpPr/>
        <p:nvPr/>
      </p:nvGrpSpPr>
      <p:grpSpPr>
        <a:xfrm>
          <a:off x="0" y="0"/>
          <a:ext cx="0" cy="0"/>
          <a:chOff x="0" y="0"/>
          <a:chExt cx="0" cy="0"/>
        </a:xfrm>
      </p:grpSpPr>
      <p:pic>
        <p:nvPicPr>
          <p:cNvPr id="234" name="Shape 234"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35" name="Shape 235"/>
          <p:cNvSpPr txBox="1">
            <a:spLocks noGrp="1"/>
          </p:cNvSpPr>
          <p:nvPr>
            <p:ph type="body" idx="1"/>
          </p:nvPr>
        </p:nvSpPr>
        <p:spPr>
          <a:xfrm>
            <a:off x="416052" y="1208315"/>
            <a:ext cx="8229600" cy="419100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560"/>
              </a:spcBef>
              <a:spcAft>
                <a:spcPts val="0"/>
              </a:spcAft>
              <a:buNone/>
            </a:pPr>
            <a:r>
              <a:rPr lang="en-US" sz="2400" b="1" dirty="0"/>
              <a:t>Discussion</a:t>
            </a:r>
            <a:r>
              <a:rPr lang="en-US" sz="2400" b="1" dirty="0" smtClean="0"/>
              <a:t>:</a:t>
            </a:r>
          </a:p>
          <a:p>
            <a:pPr marL="0" marR="0" lvl="0" indent="0" algn="l" rtl="0">
              <a:lnSpc>
                <a:spcPct val="100000"/>
              </a:lnSpc>
              <a:spcBef>
                <a:spcPts val="560"/>
              </a:spcBef>
              <a:spcAft>
                <a:spcPts val="0"/>
              </a:spcAft>
              <a:buNone/>
            </a:pPr>
            <a:endParaRPr lang="en-US" sz="2400" b="1" dirty="0"/>
          </a:p>
          <a:p>
            <a:pPr marL="914400" marR="0" lvl="0" indent="-419100" algn="l" rtl="0">
              <a:lnSpc>
                <a:spcPct val="100000"/>
              </a:lnSpc>
              <a:spcBef>
                <a:spcPts val="560"/>
              </a:spcBef>
              <a:spcAft>
                <a:spcPts val="0"/>
              </a:spcAft>
              <a:buSzPct val="100000"/>
            </a:pPr>
            <a:r>
              <a:rPr lang="en-US" sz="2400" dirty="0" smtClean="0"/>
              <a:t>What is in your district’s Comprehensive K-12 Guidance Plan already? (aka 339 Plan)</a:t>
            </a:r>
          </a:p>
          <a:p>
            <a:pPr marL="914400" marR="0" lvl="0" indent="-419100" algn="l" rtl="0">
              <a:lnSpc>
                <a:spcPct val="100000"/>
              </a:lnSpc>
              <a:spcBef>
                <a:spcPts val="560"/>
              </a:spcBef>
              <a:spcAft>
                <a:spcPts val="0"/>
              </a:spcAft>
              <a:buSzPct val="100000"/>
            </a:pPr>
            <a:endParaRPr lang="en-US" sz="2400" dirty="0" smtClean="0"/>
          </a:p>
          <a:p>
            <a:pPr marL="914400" marR="0" lvl="0" indent="-419100" algn="l" rtl="0">
              <a:lnSpc>
                <a:spcPct val="100000"/>
              </a:lnSpc>
              <a:spcBef>
                <a:spcPts val="560"/>
              </a:spcBef>
              <a:spcAft>
                <a:spcPts val="0"/>
              </a:spcAft>
              <a:buSzPct val="100000"/>
            </a:pPr>
            <a:r>
              <a:rPr lang="en-US" sz="2400" dirty="0" smtClean="0"/>
              <a:t>What </a:t>
            </a:r>
            <a:r>
              <a:rPr lang="en-US" sz="2400" dirty="0"/>
              <a:t>questions do you have regarding reporting and monitoring?</a:t>
            </a:r>
          </a:p>
          <a:p>
            <a:pPr marL="0" marR="0" lvl="0" indent="0" algn="l" rtl="0">
              <a:lnSpc>
                <a:spcPct val="100000"/>
              </a:lnSpc>
              <a:spcBef>
                <a:spcPts val="560"/>
              </a:spcBef>
              <a:spcAft>
                <a:spcPts val="0"/>
              </a:spcAft>
              <a:buNone/>
            </a:pPr>
            <a:endParaRPr sz="2400" dirty="0"/>
          </a:p>
          <a:p>
            <a:pPr marL="914400" marR="0" lvl="0" indent="-419100" algn="l" rtl="0">
              <a:spcBef>
                <a:spcPts val="560"/>
              </a:spcBef>
              <a:spcAft>
                <a:spcPts val="0"/>
              </a:spcAft>
              <a:buSzPct val="100000"/>
            </a:pPr>
            <a:r>
              <a:rPr lang="en-US" sz="2400" dirty="0"/>
              <a:t>How will you collect, track and organize evidence?</a:t>
            </a:r>
          </a:p>
          <a:p>
            <a:pPr marL="0" marR="0" lvl="0" indent="0" algn="l" rtl="0">
              <a:spcBef>
                <a:spcPts val="560"/>
              </a:spcBef>
              <a:spcAft>
                <a:spcPts val="0"/>
              </a:spcAft>
              <a:buNone/>
            </a:pPr>
            <a:endParaRPr sz="2400" dirty="0"/>
          </a:p>
          <a:p>
            <a:pPr marL="914400" marR="0" lvl="0" indent="-419100" algn="l" rtl="0">
              <a:spcBef>
                <a:spcPts val="560"/>
              </a:spcBef>
              <a:spcAft>
                <a:spcPts val="0"/>
              </a:spcAft>
              <a:buSzPct val="100000"/>
            </a:pPr>
            <a:r>
              <a:rPr lang="en-US" sz="2400" dirty="0"/>
              <a:t>What tools are you currently using?</a:t>
            </a:r>
          </a:p>
        </p:txBody>
      </p:sp>
      <p:sp>
        <p:nvSpPr>
          <p:cNvPr id="236" name="Shape 236"/>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Data Reporting and Monitoring</a:t>
            </a:r>
          </a:p>
        </p:txBody>
      </p:sp>
      <p:pic>
        <p:nvPicPr>
          <p:cNvPr id="237" name="Shape 237"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8"/>
        <p:cNvGrpSpPr/>
        <p:nvPr/>
      </p:nvGrpSpPr>
      <p:grpSpPr>
        <a:xfrm>
          <a:off x="0" y="0"/>
          <a:ext cx="0" cy="0"/>
          <a:chOff x="0" y="0"/>
          <a:chExt cx="0" cy="0"/>
        </a:xfrm>
      </p:grpSpPr>
      <p:pic>
        <p:nvPicPr>
          <p:cNvPr id="309" name="Shape 30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10" name="Shape 310"/>
          <p:cNvSpPr txBox="1">
            <a:spLocks noGrp="1"/>
          </p:cNvSpPr>
          <p:nvPr>
            <p:ph type="body" idx="1"/>
          </p:nvPr>
        </p:nvSpPr>
        <p:spPr>
          <a:xfrm>
            <a:off x="457200" y="1176631"/>
            <a:ext cx="8229600" cy="4614570"/>
          </a:xfrm>
          <a:prstGeom prst="rect">
            <a:avLst/>
          </a:prstGeom>
          <a:noFill/>
          <a:ln>
            <a:noFill/>
          </a:ln>
        </p:spPr>
        <p:txBody>
          <a:bodyPr wrap="square" lIns="91425" tIns="45700" rIns="91425" bIns="45700" anchor="t" anchorCtr="0">
            <a:noAutofit/>
          </a:bodyPr>
          <a:lstStyle/>
          <a:p>
            <a:pPr marL="457200" marR="0" lvl="1" indent="0" algn="l" rtl="0">
              <a:spcBef>
                <a:spcPts val="560"/>
              </a:spcBef>
              <a:spcAft>
                <a:spcPts val="0"/>
              </a:spcAft>
              <a:buClr>
                <a:schemeClr val="dk1"/>
              </a:buClr>
              <a:buSzPct val="25000"/>
              <a:buFont typeface="Arial"/>
              <a:buNone/>
            </a:pPr>
            <a:r>
              <a:rPr lang="en-US" sz="2400" dirty="0" smtClean="0"/>
              <a:t>Appendix A in Guidelines for Evidence Collection, Monitoring, and Reporting</a:t>
            </a:r>
            <a:endParaRPr sz="2400"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lang="en-US" dirty="0">
              <a:solidFill>
                <a:srgbClr val="0000FF"/>
              </a:solidFill>
            </a:endParaRPr>
          </a:p>
        </p:txBody>
      </p:sp>
      <p:sp>
        <p:nvSpPr>
          <p:cNvPr id="311" name="Shape 31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Resources:</a:t>
            </a:r>
            <a:r>
              <a:rPr lang="en-US" sz="2800" dirty="0" smtClean="0">
                <a:solidFill>
                  <a:schemeClr val="lt1"/>
                </a:solidFill>
                <a:latin typeface="+mj-lt"/>
                <a:ea typeface="Verdana"/>
                <a:cs typeface="Verdana"/>
                <a:sym typeface="Verdana"/>
              </a:rPr>
              <a:t> Reverse Side of </a:t>
            </a:r>
            <a:r>
              <a:rPr lang="en-US" sz="2800" dirty="0" smtClean="0">
                <a:solidFill>
                  <a:srgbClr val="FFFF00"/>
                </a:solidFill>
                <a:latin typeface="+mj-lt"/>
                <a:ea typeface="Verdana"/>
                <a:cs typeface="Verdana"/>
                <a:sym typeface="Verdana"/>
              </a:rPr>
              <a:t>Yellow</a:t>
            </a:r>
            <a:r>
              <a:rPr lang="en-US" sz="2800" dirty="0" smtClean="0">
                <a:solidFill>
                  <a:schemeClr val="lt1"/>
                </a:solidFill>
                <a:latin typeface="+mj-lt"/>
                <a:ea typeface="Verdana"/>
                <a:cs typeface="Verdana"/>
                <a:sym typeface="Verdana"/>
              </a:rPr>
              <a:t> Handout</a:t>
            </a:r>
            <a:endParaRPr lang="en-US" sz="2800" dirty="0">
              <a:solidFill>
                <a:schemeClr val="lt1"/>
              </a:solidFill>
              <a:latin typeface="+mj-lt"/>
              <a:ea typeface="Verdana"/>
              <a:cs typeface="Verdana"/>
              <a:sym typeface="Verdana"/>
            </a:endParaRPr>
          </a:p>
        </p:txBody>
      </p:sp>
      <p:pic>
        <p:nvPicPr>
          <p:cNvPr id="312" name="Shape 312"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pic>
        <p:nvPicPr>
          <p:cNvPr id="313" name="Shape 313"/>
          <p:cNvPicPr preferRelativeResize="0"/>
          <p:nvPr/>
        </p:nvPicPr>
        <p:blipFill rotWithShape="1">
          <a:blip r:embed="rId5">
            <a:alphaModFix/>
          </a:blip>
          <a:srcRect/>
          <a:stretch/>
        </p:blipFill>
        <p:spPr>
          <a:xfrm>
            <a:off x="176719" y="2052721"/>
            <a:ext cx="8967281" cy="4514013"/>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1"/>
        <p:cNvGrpSpPr/>
        <p:nvPr/>
      </p:nvGrpSpPr>
      <p:grpSpPr>
        <a:xfrm>
          <a:off x="0" y="0"/>
          <a:ext cx="0" cy="0"/>
          <a:chOff x="0" y="0"/>
          <a:chExt cx="0" cy="0"/>
        </a:xfrm>
      </p:grpSpPr>
      <p:pic>
        <p:nvPicPr>
          <p:cNvPr id="252" name="Shape 252"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53" name="Shape 253"/>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0" marR="0" lvl="0" indent="-69850" rtl="0">
              <a:spcBef>
                <a:spcPts val="0"/>
              </a:spcBef>
              <a:spcAft>
                <a:spcPts val="0"/>
              </a:spcAft>
              <a:buClr>
                <a:schemeClr val="dk1"/>
              </a:buClr>
              <a:buSzPct val="36666"/>
              <a:buFont typeface="Arial"/>
              <a:buNone/>
            </a:pPr>
            <a:r>
              <a:rPr lang="en-US" sz="3000" b="1" dirty="0"/>
              <a:t>Partner:</a:t>
            </a:r>
          </a:p>
          <a:p>
            <a:pPr marL="914400" marR="0" lvl="0" indent="-419100" rtl="0">
              <a:spcBef>
                <a:spcPts val="0"/>
              </a:spcBef>
              <a:spcAft>
                <a:spcPts val="0"/>
              </a:spcAft>
              <a:buSzPct val="100000"/>
            </a:pPr>
            <a:r>
              <a:rPr lang="en-US" sz="3000" dirty="0"/>
              <a:t>Local workforce development board</a:t>
            </a:r>
          </a:p>
          <a:p>
            <a:pPr marL="914400" marR="0" lvl="0" indent="-419100" rtl="0">
              <a:spcBef>
                <a:spcPts val="0"/>
              </a:spcBef>
              <a:spcAft>
                <a:spcPts val="0"/>
              </a:spcAft>
              <a:buSzPct val="100000"/>
            </a:pPr>
            <a:r>
              <a:rPr lang="en-US" sz="3000" dirty="0"/>
              <a:t>Chamber of Commerce</a:t>
            </a:r>
          </a:p>
          <a:p>
            <a:pPr marL="914400" marR="0" lvl="0" indent="-419100" rtl="0">
              <a:spcBef>
                <a:spcPts val="0"/>
              </a:spcBef>
              <a:spcAft>
                <a:spcPts val="0"/>
              </a:spcAft>
              <a:buSzPct val="100000"/>
            </a:pPr>
            <a:r>
              <a:rPr lang="en-US" sz="3000" dirty="0"/>
              <a:t>Business education organization</a:t>
            </a:r>
          </a:p>
          <a:p>
            <a:pPr marL="914400" marR="0" lvl="0" indent="-419100" rtl="0">
              <a:spcBef>
                <a:spcPts val="0"/>
              </a:spcBef>
              <a:spcAft>
                <a:spcPts val="0"/>
              </a:spcAft>
              <a:buSzPct val="100000"/>
            </a:pPr>
            <a:r>
              <a:rPr lang="en-US" sz="3000" dirty="0"/>
              <a:t>Career and Technical Center</a:t>
            </a:r>
          </a:p>
          <a:p>
            <a:pPr marL="914400" marR="0" lvl="0" indent="-419100" rtl="0">
              <a:spcBef>
                <a:spcPts val="0"/>
              </a:spcBef>
              <a:spcAft>
                <a:spcPts val="0"/>
              </a:spcAft>
              <a:buSzPct val="100000"/>
            </a:pPr>
            <a:r>
              <a:rPr lang="en-US" sz="3000" dirty="0"/>
              <a:t>Business and industry</a:t>
            </a:r>
          </a:p>
          <a:p>
            <a:pPr marL="914400" marR="0" lvl="0" indent="-419100" rtl="0">
              <a:spcBef>
                <a:spcPts val="0"/>
              </a:spcBef>
              <a:spcAft>
                <a:spcPts val="0"/>
              </a:spcAft>
              <a:buSzPct val="100000"/>
            </a:pPr>
            <a:r>
              <a:rPr lang="en-US" sz="3000" dirty="0"/>
              <a:t>Postsecondary institutions</a:t>
            </a:r>
          </a:p>
          <a:p>
            <a:pPr marL="914400" marR="0" lvl="0" indent="-419100" rtl="0">
              <a:spcBef>
                <a:spcPts val="0"/>
              </a:spcBef>
              <a:spcAft>
                <a:spcPts val="0"/>
              </a:spcAft>
              <a:buSzPct val="100000"/>
            </a:pPr>
            <a:r>
              <a:rPr lang="en-US" sz="3000" dirty="0"/>
              <a:t>Other community partners</a:t>
            </a:r>
          </a:p>
          <a:p>
            <a:pPr marL="914400" marR="0" lvl="0" indent="-419100" rtl="0">
              <a:spcBef>
                <a:spcPts val="0"/>
              </a:spcBef>
              <a:spcAft>
                <a:spcPts val="0"/>
              </a:spcAft>
              <a:buSzPct val="100000"/>
            </a:pPr>
            <a:r>
              <a:rPr lang="en-US" sz="3000" dirty="0"/>
              <a:t>Advisory council</a:t>
            </a:r>
          </a:p>
          <a:p>
            <a:pPr marL="914400" marR="0" lvl="0" indent="-419100" rtl="0">
              <a:spcBef>
                <a:spcPts val="0"/>
              </a:spcBef>
              <a:spcAft>
                <a:spcPts val="0"/>
              </a:spcAft>
              <a:buSzPct val="100000"/>
            </a:pPr>
            <a:r>
              <a:rPr lang="en-US" sz="3000" dirty="0"/>
              <a:t>Intermediate unit </a:t>
            </a:r>
          </a:p>
          <a:p>
            <a:pPr marL="457200" marR="0" lvl="0" indent="-69850" rtl="0">
              <a:spcBef>
                <a:spcPts val="0"/>
              </a:spcBef>
              <a:spcAft>
                <a:spcPts val="0"/>
              </a:spcAft>
              <a:buClr>
                <a:schemeClr val="dk1"/>
              </a:buClr>
              <a:buSzPct val="34375"/>
              <a:buFont typeface="Arial"/>
              <a:buNone/>
            </a:pPr>
            <a:endParaRPr dirty="0"/>
          </a:p>
          <a:p>
            <a:pPr marL="457200" marR="0" lvl="1" indent="0" algn="l" rtl="0">
              <a:spcBef>
                <a:spcPts val="560"/>
              </a:spcBef>
              <a:spcAft>
                <a:spcPts val="0"/>
              </a:spcAft>
              <a:buClr>
                <a:schemeClr val="dk1"/>
              </a:buClr>
              <a:buSzPct val="25000"/>
              <a:buFont typeface="Arial"/>
              <a:buNone/>
            </a:pPr>
            <a:endParaRPr dirty="0"/>
          </a:p>
        </p:txBody>
      </p:sp>
      <p:sp>
        <p:nvSpPr>
          <p:cNvPr id="254" name="Shape 254"/>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Recommendations - Partner</a:t>
            </a:r>
          </a:p>
        </p:txBody>
      </p:sp>
      <p:pic>
        <p:nvPicPr>
          <p:cNvPr id="255" name="Shape 255"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6"/>
        <p:cNvGrpSpPr/>
        <p:nvPr/>
      </p:nvGrpSpPr>
      <p:grpSpPr>
        <a:xfrm>
          <a:off x="0" y="0"/>
          <a:ext cx="0" cy="0"/>
          <a:chOff x="0" y="0"/>
          <a:chExt cx="0" cy="0"/>
        </a:xfrm>
      </p:grpSpPr>
      <p:pic>
        <p:nvPicPr>
          <p:cNvPr id="297" name="Shape 297"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98" name="Shape 298"/>
          <p:cNvSpPr txBox="1">
            <a:spLocks noGrp="1"/>
          </p:cNvSpPr>
          <p:nvPr>
            <p:ph type="body" idx="1"/>
          </p:nvPr>
        </p:nvSpPr>
        <p:spPr>
          <a:xfrm>
            <a:off x="457200" y="2028825"/>
            <a:ext cx="4038600" cy="4526100"/>
          </a:xfrm>
          <a:prstGeom prst="rect">
            <a:avLst/>
          </a:prstGeom>
          <a:noFill/>
          <a:ln>
            <a:noFill/>
          </a:ln>
        </p:spPr>
        <p:txBody>
          <a:bodyPr wrap="square" lIns="91425" tIns="45700" rIns="91425" bIns="45700" anchor="t" anchorCtr="0">
            <a:noAutofit/>
          </a:bodyPr>
          <a:lstStyle/>
          <a:p>
            <a:pPr marL="457200" lvl="0" indent="-342900" rtl="0">
              <a:lnSpc>
                <a:spcPct val="115000"/>
              </a:lnSpc>
              <a:spcBef>
                <a:spcPts val="0"/>
              </a:spcBef>
              <a:spcAft>
                <a:spcPts val="800"/>
              </a:spcAft>
              <a:buSzPct val="100000"/>
            </a:pPr>
            <a:r>
              <a:rPr lang="en-US" sz="1600" dirty="0"/>
              <a:t>Apprenticeships</a:t>
            </a:r>
          </a:p>
          <a:p>
            <a:pPr marL="457200" lvl="0" indent="-342900" rtl="0">
              <a:lnSpc>
                <a:spcPct val="115000"/>
              </a:lnSpc>
              <a:spcBef>
                <a:spcPts val="0"/>
              </a:spcBef>
              <a:spcAft>
                <a:spcPts val="800"/>
              </a:spcAft>
              <a:buSzPct val="100000"/>
            </a:pPr>
            <a:r>
              <a:rPr lang="en-US" sz="1600" dirty="0"/>
              <a:t>Job Shadowing</a:t>
            </a:r>
          </a:p>
          <a:p>
            <a:pPr marL="457200" lvl="0" indent="-342900" rtl="0">
              <a:lnSpc>
                <a:spcPct val="115000"/>
              </a:lnSpc>
              <a:spcBef>
                <a:spcPts val="0"/>
              </a:spcBef>
              <a:spcAft>
                <a:spcPts val="800"/>
              </a:spcAft>
              <a:buSzPct val="100000"/>
            </a:pPr>
            <a:r>
              <a:rPr lang="en-US" sz="1600" dirty="0"/>
              <a:t>Career Mentorship</a:t>
            </a:r>
          </a:p>
          <a:p>
            <a:pPr marL="457200" lvl="0" indent="-342900" rtl="0">
              <a:lnSpc>
                <a:spcPct val="115000"/>
              </a:lnSpc>
              <a:spcBef>
                <a:spcPts val="0"/>
              </a:spcBef>
              <a:spcAft>
                <a:spcPts val="800"/>
              </a:spcAft>
              <a:buSzPct val="100000"/>
            </a:pPr>
            <a:r>
              <a:rPr lang="en-US" sz="1600" dirty="0"/>
              <a:t>Competitions</a:t>
            </a:r>
          </a:p>
          <a:p>
            <a:pPr marL="457200" lvl="0" indent="-342900" rtl="0">
              <a:lnSpc>
                <a:spcPct val="115000"/>
              </a:lnSpc>
              <a:spcBef>
                <a:spcPts val="0"/>
              </a:spcBef>
              <a:spcAft>
                <a:spcPts val="800"/>
              </a:spcAft>
              <a:buSzPct val="100000"/>
            </a:pPr>
            <a:r>
              <a:rPr lang="en-US" sz="1600" dirty="0"/>
              <a:t>Informational Interviews</a:t>
            </a:r>
          </a:p>
          <a:p>
            <a:pPr marL="457200" lvl="0" indent="-342900" rtl="0">
              <a:lnSpc>
                <a:spcPct val="115000"/>
              </a:lnSpc>
              <a:spcBef>
                <a:spcPts val="0"/>
              </a:spcBef>
              <a:spcAft>
                <a:spcPts val="800"/>
              </a:spcAft>
              <a:buSzPct val="100000"/>
            </a:pPr>
            <a:r>
              <a:rPr lang="en-US" sz="1600" dirty="0"/>
              <a:t>Paid Internships</a:t>
            </a:r>
          </a:p>
          <a:p>
            <a:pPr marL="457200" lvl="0" indent="-342900" rtl="0">
              <a:lnSpc>
                <a:spcPct val="115000"/>
              </a:lnSpc>
              <a:spcBef>
                <a:spcPts val="0"/>
              </a:spcBef>
              <a:spcAft>
                <a:spcPts val="800"/>
              </a:spcAft>
              <a:buSzPct val="100000"/>
            </a:pPr>
            <a:r>
              <a:rPr lang="en-US" sz="1600" dirty="0"/>
              <a:t>Non-paid Internships</a:t>
            </a:r>
          </a:p>
          <a:p>
            <a:pPr marL="457200" lvl="0" indent="-342900" rtl="0">
              <a:lnSpc>
                <a:spcPct val="115000"/>
              </a:lnSpc>
              <a:spcBef>
                <a:spcPts val="0"/>
              </a:spcBef>
              <a:spcAft>
                <a:spcPts val="800"/>
              </a:spcAft>
              <a:buSzPct val="100000"/>
            </a:pPr>
            <a:r>
              <a:rPr lang="en-US" sz="1600" dirty="0"/>
              <a:t>Practicum</a:t>
            </a:r>
          </a:p>
          <a:p>
            <a:pPr marL="457200" lvl="0" indent="-342900" rtl="0">
              <a:lnSpc>
                <a:spcPct val="115000"/>
              </a:lnSpc>
              <a:spcBef>
                <a:spcPts val="0"/>
              </a:spcBef>
              <a:spcAft>
                <a:spcPts val="800"/>
              </a:spcAft>
              <a:buSzPct val="100000"/>
            </a:pPr>
            <a:r>
              <a:rPr lang="en-US" sz="1600" dirty="0"/>
              <a:t>Classroom Speakers</a:t>
            </a:r>
          </a:p>
          <a:p>
            <a:pPr marL="457200" lvl="0" indent="-342900" rtl="0">
              <a:lnSpc>
                <a:spcPct val="115000"/>
              </a:lnSpc>
              <a:spcBef>
                <a:spcPts val="0"/>
              </a:spcBef>
              <a:spcAft>
                <a:spcPts val="800"/>
              </a:spcAft>
              <a:buSzPct val="100000"/>
            </a:pPr>
            <a:r>
              <a:rPr lang="en-US" sz="1600" dirty="0"/>
              <a:t>Visiting Professors</a:t>
            </a:r>
          </a:p>
          <a:p>
            <a:pPr marL="457200" lvl="0" indent="-342900" rtl="0">
              <a:lnSpc>
                <a:spcPct val="115000"/>
              </a:lnSpc>
              <a:spcBef>
                <a:spcPts val="0"/>
              </a:spcBef>
              <a:spcAft>
                <a:spcPts val="800"/>
              </a:spcAft>
              <a:buSzPct val="100000"/>
            </a:pPr>
            <a:r>
              <a:rPr lang="en-US" sz="1600" dirty="0"/>
              <a:t>Dual/Concurrent Enrollment</a:t>
            </a:r>
          </a:p>
          <a:p>
            <a:pPr marL="457200" lvl="0" indent="-342900" rtl="0">
              <a:lnSpc>
                <a:spcPct val="115000"/>
              </a:lnSpc>
              <a:spcBef>
                <a:spcPts val="0"/>
              </a:spcBef>
              <a:spcAft>
                <a:spcPts val="800"/>
              </a:spcAft>
              <a:buSzPct val="100000"/>
            </a:pPr>
            <a:r>
              <a:rPr lang="en-US" sz="1600" dirty="0"/>
              <a:t>Service Learning</a:t>
            </a:r>
          </a:p>
          <a:p>
            <a:pPr marL="0" lvl="0" indent="0" rtl="0">
              <a:lnSpc>
                <a:spcPct val="115000"/>
              </a:lnSpc>
              <a:spcBef>
                <a:spcPts val="0"/>
              </a:spcBef>
              <a:spcAft>
                <a:spcPts val="800"/>
              </a:spcAft>
              <a:buNone/>
            </a:pPr>
            <a:endParaRPr sz="1800" u="sng" dirty="0">
              <a:solidFill>
                <a:srgbClr val="337AB7"/>
              </a:solidFill>
              <a:hlinkClick r:id="rId4"/>
            </a:endParaRPr>
          </a:p>
          <a:p>
            <a:pPr marL="457200" marR="0" lvl="1" indent="0" algn="l" rtl="0">
              <a:spcBef>
                <a:spcPts val="560"/>
              </a:spcBef>
              <a:spcAft>
                <a:spcPts val="0"/>
              </a:spcAft>
              <a:buClr>
                <a:schemeClr val="dk1"/>
              </a:buClr>
              <a:buSzPct val="25000"/>
              <a:buFont typeface="Arial"/>
              <a:buNone/>
            </a:pPr>
            <a:endParaRPr dirty="0"/>
          </a:p>
        </p:txBody>
      </p:sp>
      <p:sp>
        <p:nvSpPr>
          <p:cNvPr id="299" name="Shape 299"/>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Recommendations - Assess</a:t>
            </a:r>
          </a:p>
        </p:txBody>
      </p:sp>
      <p:pic>
        <p:nvPicPr>
          <p:cNvPr id="300" name="Shape 300" descr="Education-rgb"/>
          <p:cNvPicPr preferRelativeResize="0"/>
          <p:nvPr/>
        </p:nvPicPr>
        <p:blipFill rotWithShape="1">
          <a:blip r:embed="rId5">
            <a:alphaModFix/>
          </a:blip>
          <a:srcRect/>
          <a:stretch/>
        </p:blipFill>
        <p:spPr>
          <a:xfrm>
            <a:off x="6629400" y="6172200"/>
            <a:ext cx="2294447" cy="548726"/>
          </a:xfrm>
          <a:prstGeom prst="rect">
            <a:avLst/>
          </a:prstGeom>
          <a:noFill/>
          <a:ln>
            <a:noFill/>
          </a:ln>
        </p:spPr>
      </p:pic>
      <p:sp>
        <p:nvSpPr>
          <p:cNvPr id="301" name="Shape 301"/>
          <p:cNvSpPr txBox="1">
            <a:spLocks noGrp="1"/>
          </p:cNvSpPr>
          <p:nvPr>
            <p:ph type="body" idx="2"/>
          </p:nvPr>
        </p:nvSpPr>
        <p:spPr>
          <a:xfrm>
            <a:off x="4648200" y="2028825"/>
            <a:ext cx="4038600" cy="4526100"/>
          </a:xfrm>
          <a:prstGeom prst="rect">
            <a:avLst/>
          </a:prstGeom>
        </p:spPr>
        <p:txBody>
          <a:bodyPr wrap="square" lIns="91425" tIns="91425" rIns="91425" bIns="91425" anchor="t" anchorCtr="0">
            <a:noAutofit/>
          </a:bodyPr>
          <a:lstStyle/>
          <a:p>
            <a:pPr marL="457200" lvl="0" indent="-342900" rtl="0">
              <a:lnSpc>
                <a:spcPct val="115000"/>
              </a:lnSpc>
              <a:spcBef>
                <a:spcPts val="0"/>
              </a:spcBef>
              <a:spcAft>
                <a:spcPts val="800"/>
              </a:spcAft>
              <a:buSzPct val="100000"/>
            </a:pPr>
            <a:r>
              <a:rPr lang="en-US" sz="1600" dirty="0"/>
              <a:t>On-campus Learning Experiences</a:t>
            </a:r>
          </a:p>
          <a:p>
            <a:pPr marL="457200" lvl="0" indent="-342900" rtl="0">
              <a:lnSpc>
                <a:spcPct val="115000"/>
              </a:lnSpc>
              <a:spcBef>
                <a:spcPts val="0"/>
              </a:spcBef>
              <a:spcAft>
                <a:spcPts val="800"/>
              </a:spcAft>
              <a:buSzPct val="100000"/>
            </a:pPr>
            <a:r>
              <a:rPr lang="en-US" sz="1600" dirty="0"/>
              <a:t>Student-led Enterprises</a:t>
            </a:r>
          </a:p>
          <a:p>
            <a:pPr marL="457200" lvl="0" indent="-342900" rtl="0">
              <a:lnSpc>
                <a:spcPct val="115000"/>
              </a:lnSpc>
              <a:spcBef>
                <a:spcPts val="0"/>
              </a:spcBef>
              <a:spcAft>
                <a:spcPts val="800"/>
              </a:spcAft>
              <a:buSzPct val="100000"/>
            </a:pPr>
            <a:r>
              <a:rPr lang="en-US" sz="1600" dirty="0"/>
              <a:t>Simulated Workplace Experience</a:t>
            </a:r>
          </a:p>
          <a:p>
            <a:pPr marL="457200" lvl="0" indent="-342900" rtl="0">
              <a:lnSpc>
                <a:spcPct val="115000"/>
              </a:lnSpc>
              <a:spcBef>
                <a:spcPts val="0"/>
              </a:spcBef>
              <a:spcAft>
                <a:spcPts val="800"/>
              </a:spcAft>
              <a:buSzPct val="100000"/>
            </a:pPr>
            <a:r>
              <a:rPr lang="en-US" sz="1600" dirty="0"/>
              <a:t>Paid Work Experience</a:t>
            </a:r>
          </a:p>
          <a:p>
            <a:pPr marL="457200" lvl="0" indent="-342900" rtl="0">
              <a:lnSpc>
                <a:spcPct val="115000"/>
              </a:lnSpc>
              <a:spcBef>
                <a:spcPts val="0"/>
              </a:spcBef>
              <a:spcAft>
                <a:spcPts val="800"/>
              </a:spcAft>
              <a:buSzPct val="100000"/>
            </a:pPr>
            <a:r>
              <a:rPr lang="en-US" sz="1600" dirty="0"/>
              <a:t>Non-paid Work Experience</a:t>
            </a:r>
          </a:p>
          <a:p>
            <a:pPr marL="457200" lvl="0" indent="-342900" rtl="0">
              <a:lnSpc>
                <a:spcPct val="115000"/>
              </a:lnSpc>
              <a:spcBef>
                <a:spcPts val="0"/>
              </a:spcBef>
              <a:spcAft>
                <a:spcPts val="800"/>
              </a:spcAft>
              <a:buSzPct val="100000"/>
            </a:pPr>
            <a:r>
              <a:rPr lang="en-US" sz="1600" dirty="0"/>
              <a:t>Volunteering</a:t>
            </a:r>
          </a:p>
          <a:p>
            <a:pPr marL="457200" lvl="0" indent="-342900" rtl="0">
              <a:lnSpc>
                <a:spcPct val="115000"/>
              </a:lnSpc>
              <a:spcBef>
                <a:spcPts val="0"/>
              </a:spcBef>
              <a:spcAft>
                <a:spcPts val="800"/>
              </a:spcAft>
              <a:buSzPct val="100000"/>
            </a:pPr>
            <a:r>
              <a:rPr lang="en-US" sz="1600" dirty="0"/>
              <a:t>Mock Interviews</a:t>
            </a:r>
          </a:p>
          <a:p>
            <a:pPr marL="457200" lvl="0" indent="-342900" rtl="0">
              <a:lnSpc>
                <a:spcPct val="115000"/>
              </a:lnSpc>
              <a:spcBef>
                <a:spcPts val="0"/>
              </a:spcBef>
              <a:spcAft>
                <a:spcPts val="800"/>
              </a:spcAft>
              <a:buSzPct val="100000"/>
            </a:pPr>
            <a:r>
              <a:rPr lang="en-US" sz="1600" dirty="0"/>
              <a:t>Workplace Tours/Field Trips</a:t>
            </a:r>
          </a:p>
          <a:p>
            <a:pPr marL="457200" lvl="0" indent="-342900" rtl="0">
              <a:lnSpc>
                <a:spcPct val="115000"/>
              </a:lnSpc>
              <a:spcBef>
                <a:spcPts val="0"/>
              </a:spcBef>
              <a:spcAft>
                <a:spcPts val="800"/>
              </a:spcAft>
              <a:buSzPct val="100000"/>
            </a:pPr>
            <a:r>
              <a:rPr lang="en-US" sz="1600" dirty="0"/>
              <a:t>Visits to Two-Year and Four-Year Postsecondary Institutions</a:t>
            </a:r>
            <a:r>
              <a:rPr lang="en-US" sz="1800" dirty="0"/>
              <a:t/>
            </a:r>
            <a:br>
              <a:rPr lang="en-US" sz="1800" dirty="0"/>
            </a:br>
            <a:endParaRPr lang="en-US" sz="1800" dirty="0"/>
          </a:p>
        </p:txBody>
      </p:sp>
      <p:sp>
        <p:nvSpPr>
          <p:cNvPr id="302" name="Shape 302"/>
          <p:cNvSpPr txBox="1">
            <a:spLocks noGrp="1"/>
          </p:cNvSpPr>
          <p:nvPr>
            <p:ph type="sldNum" idx="12"/>
          </p:nvPr>
        </p:nvSpPr>
        <p:spPr>
          <a:xfrm>
            <a:off x="6553200" y="6245225"/>
            <a:ext cx="2133600" cy="476100"/>
          </a:xfrm>
          <a:prstGeom prst="rect">
            <a:avLst/>
          </a:prstGeom>
        </p:spPr>
        <p:txBody>
          <a:bodyPr wrap="square" lIns="91425" tIns="45700" rIns="91425" bIns="45700" anchor="t" anchorCtr="0">
            <a:noAutofit/>
          </a:bodyPr>
          <a:lstStyle/>
          <a:p>
            <a:pPr lvl="0">
              <a:spcBef>
                <a:spcPts val="0"/>
              </a:spcBef>
              <a:buNone/>
            </a:pPr>
            <a:fld id="{00000000-1234-1234-1234-123412341234}" type="slidenum">
              <a:rPr lang="en-US"/>
              <a:t>23</a:t>
            </a:fld>
            <a:endParaRPr lang="en-US"/>
          </a:p>
        </p:txBody>
      </p:sp>
      <p:sp>
        <p:nvSpPr>
          <p:cNvPr id="303" name="Shape 303"/>
          <p:cNvSpPr txBox="1"/>
          <p:nvPr/>
        </p:nvSpPr>
        <p:spPr>
          <a:xfrm>
            <a:off x="730900" y="1293213"/>
            <a:ext cx="7599900" cy="548700"/>
          </a:xfrm>
          <a:prstGeom prst="rect">
            <a:avLst/>
          </a:prstGeom>
          <a:noFill/>
          <a:ln>
            <a:noFill/>
          </a:ln>
        </p:spPr>
        <p:txBody>
          <a:bodyPr wrap="square" lIns="91425" tIns="91425" rIns="91425" bIns="91425" anchor="t" anchorCtr="0">
            <a:noAutofit/>
          </a:bodyPr>
          <a:lstStyle/>
          <a:p>
            <a:pPr lvl="0" algn="ctr" rtl="0">
              <a:spcBef>
                <a:spcPts val="0"/>
              </a:spcBef>
              <a:buNone/>
            </a:pPr>
            <a:r>
              <a:rPr lang="en-US" sz="3000" dirty="0">
                <a:solidFill>
                  <a:schemeClr val="dk1"/>
                </a:solidFill>
              </a:rPr>
              <a:t>Workplace and Postsecondary Experiences</a:t>
            </a:r>
          </a:p>
          <a:p>
            <a:pPr lvl="0" algn="ctr" rtl="0">
              <a:spcBef>
                <a:spcPts val="0"/>
              </a:spcBef>
              <a:buClr>
                <a:schemeClr val="dk1"/>
              </a:buClr>
              <a:buFont typeface="Arial"/>
              <a:buNone/>
            </a:pPr>
            <a:endParaRPr sz="3000" dirty="0">
              <a:solidFill>
                <a:schemeClr val="dk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8"/>
        <p:cNvGrpSpPr/>
        <p:nvPr/>
      </p:nvGrpSpPr>
      <p:grpSpPr>
        <a:xfrm>
          <a:off x="0" y="0"/>
          <a:ext cx="0" cy="0"/>
          <a:chOff x="0" y="0"/>
          <a:chExt cx="0" cy="0"/>
        </a:xfrm>
      </p:grpSpPr>
      <p:pic>
        <p:nvPicPr>
          <p:cNvPr id="279" name="Shape 27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80" name="Shape 280"/>
          <p:cNvSpPr txBox="1">
            <a:spLocks noGrp="1"/>
          </p:cNvSpPr>
          <p:nvPr>
            <p:ph type="body" idx="1"/>
          </p:nvPr>
        </p:nvSpPr>
        <p:spPr>
          <a:xfrm>
            <a:off x="635000" y="1543751"/>
            <a:ext cx="8229600" cy="4191000"/>
          </a:xfrm>
          <a:prstGeom prst="rect">
            <a:avLst/>
          </a:prstGeom>
          <a:noFill/>
          <a:ln>
            <a:noFill/>
          </a:ln>
        </p:spPr>
        <p:txBody>
          <a:bodyPr wrap="square" lIns="91425" tIns="45700" rIns="91425" bIns="45700" anchor="t" anchorCtr="0">
            <a:noAutofit/>
          </a:bodyPr>
          <a:lstStyle/>
          <a:p>
            <a:pPr marL="0" lvl="0" indent="0" rtl="0">
              <a:spcBef>
                <a:spcPts val="0"/>
              </a:spcBef>
              <a:buNone/>
            </a:pPr>
            <a:r>
              <a:rPr lang="en-US" sz="3000" dirty="0">
                <a:solidFill>
                  <a:schemeClr val="bg2"/>
                </a:solidFill>
              </a:rPr>
              <a:t>Chapter 339 K-12 Guidance Plans:</a:t>
            </a:r>
          </a:p>
          <a:p>
            <a:pPr marL="38100" lvl="0" indent="0" rtl="0">
              <a:spcBef>
                <a:spcPts val="0"/>
              </a:spcBef>
              <a:buClr>
                <a:srgbClr val="1155CC"/>
              </a:buClr>
              <a:buSzPct val="100000"/>
              <a:buNone/>
            </a:pPr>
            <a:r>
              <a:rPr lang="en-US" sz="3000" u="sng" dirty="0">
                <a:solidFill>
                  <a:schemeClr val="bg2"/>
                </a:solidFill>
                <a:hlinkClick r:id="rId4"/>
              </a:rPr>
              <a:t>Getting Started, Resources, &amp; Examples</a:t>
            </a:r>
          </a:p>
          <a:p>
            <a:pPr marL="0" lvl="0" indent="0" rtl="0">
              <a:spcBef>
                <a:spcPts val="0"/>
              </a:spcBef>
              <a:buNone/>
            </a:pPr>
            <a:endParaRPr sz="3000" dirty="0">
              <a:solidFill>
                <a:schemeClr val="bg2"/>
              </a:solidFill>
            </a:endParaRPr>
          </a:p>
          <a:p>
            <a:pPr marL="0" lvl="0" indent="0" rtl="0">
              <a:spcBef>
                <a:spcPts val="0"/>
              </a:spcBef>
              <a:buNone/>
            </a:pPr>
            <a:r>
              <a:rPr lang="en-US" sz="3000" dirty="0">
                <a:solidFill>
                  <a:schemeClr val="bg2"/>
                </a:solidFill>
              </a:rPr>
              <a:t>Chapter 339 K-12 Guidance Plans: </a:t>
            </a:r>
          </a:p>
          <a:p>
            <a:pPr marL="38100" indent="0">
              <a:spcBef>
                <a:spcPts val="0"/>
              </a:spcBef>
              <a:buClr>
                <a:srgbClr val="1155CC"/>
              </a:buClr>
              <a:buNone/>
            </a:pPr>
            <a:r>
              <a:rPr lang="en-US" sz="3000" dirty="0">
                <a:solidFill>
                  <a:schemeClr val="bg2"/>
                </a:solidFill>
              </a:rPr>
              <a:t>Add Quality Rubric or Checklist</a:t>
            </a:r>
          </a:p>
          <a:p>
            <a:pPr marL="457200" marR="0" lvl="0" indent="-69850" algn="ctr" rtl="0">
              <a:spcBef>
                <a:spcPts val="0"/>
              </a:spcBef>
              <a:spcAft>
                <a:spcPts val="0"/>
              </a:spcAft>
              <a:buClr>
                <a:schemeClr val="dk1"/>
              </a:buClr>
              <a:buSzPct val="36666"/>
              <a:buFont typeface="Arial"/>
              <a:buNone/>
            </a:pPr>
            <a:endParaRPr sz="3000" dirty="0">
              <a:solidFill>
                <a:schemeClr val="bg2"/>
              </a:solidFill>
            </a:endParaRPr>
          </a:p>
          <a:p>
            <a:pPr marL="457200" marR="0" lvl="1" indent="0" algn="ctr" rtl="0">
              <a:spcBef>
                <a:spcPts val="0"/>
              </a:spcBef>
              <a:spcAft>
                <a:spcPts val="0"/>
              </a:spcAft>
              <a:buClr>
                <a:schemeClr val="dk1"/>
              </a:buClr>
              <a:buSzPct val="25000"/>
              <a:buFont typeface="Arial"/>
              <a:buNone/>
            </a:pPr>
            <a:endParaRPr dirty="0">
              <a:solidFill>
                <a:schemeClr val="bg2"/>
              </a:solidFill>
            </a:endParaRPr>
          </a:p>
          <a:p>
            <a:pPr marL="457200" marR="0" lvl="1" indent="0" algn="l" rtl="0">
              <a:spcBef>
                <a:spcPts val="560"/>
              </a:spcBef>
              <a:spcAft>
                <a:spcPts val="0"/>
              </a:spcAft>
              <a:buClr>
                <a:schemeClr val="dk1"/>
              </a:buClr>
              <a:buSzPct val="25000"/>
              <a:buFont typeface="Arial"/>
              <a:buNone/>
            </a:pPr>
            <a:endParaRPr dirty="0">
              <a:solidFill>
                <a:schemeClr val="bg2"/>
              </a:solidFill>
            </a:endParaRPr>
          </a:p>
        </p:txBody>
      </p:sp>
      <p:sp>
        <p:nvSpPr>
          <p:cNvPr id="281" name="Shape 28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Recommendations - Assess</a:t>
            </a:r>
          </a:p>
        </p:txBody>
      </p:sp>
      <p:pic>
        <p:nvPicPr>
          <p:cNvPr id="282" name="Shape 282" descr="Education-rgb"/>
          <p:cNvPicPr preferRelativeResize="0"/>
          <p:nvPr/>
        </p:nvPicPr>
        <p:blipFill rotWithShape="1">
          <a:blip r:embed="rId5">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7"/>
        <p:cNvGrpSpPr/>
        <p:nvPr/>
      </p:nvGrpSpPr>
      <p:grpSpPr>
        <a:xfrm>
          <a:off x="0" y="0"/>
          <a:ext cx="0" cy="0"/>
          <a:chOff x="0" y="0"/>
          <a:chExt cx="0" cy="0"/>
        </a:xfrm>
      </p:grpSpPr>
      <p:pic>
        <p:nvPicPr>
          <p:cNvPr id="288" name="Shape 288"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289" name="Shape 289"/>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0" marR="0" lvl="0" indent="0" rtl="0">
              <a:spcBef>
                <a:spcPts val="0"/>
              </a:spcBef>
              <a:spcAft>
                <a:spcPts val="0"/>
              </a:spcAft>
              <a:buNone/>
            </a:pPr>
            <a:r>
              <a:rPr lang="en-US" sz="3000" dirty="0"/>
              <a:t>PA CEW curriculum alignment tools:</a:t>
            </a:r>
          </a:p>
          <a:p>
            <a:pPr marL="0" marR="0" lvl="0" indent="0" rtl="0">
              <a:spcBef>
                <a:spcPts val="0"/>
              </a:spcBef>
              <a:spcAft>
                <a:spcPts val="0"/>
              </a:spcAft>
              <a:buNone/>
            </a:pPr>
            <a:endParaRPr lang="en-US" sz="3000" dirty="0"/>
          </a:p>
          <a:p>
            <a:pPr marL="495300" lvl="0" indent="0" rtl="0">
              <a:spcBef>
                <a:spcPts val="0"/>
              </a:spcBef>
              <a:buClr>
                <a:srgbClr val="1155CC"/>
              </a:buClr>
              <a:buSzPct val="100000"/>
              <a:buNone/>
            </a:pPr>
            <a:r>
              <a:rPr lang="en-US" sz="3000" u="sng" dirty="0">
                <a:solidFill>
                  <a:srgbClr val="1155CC"/>
                </a:solidFill>
              </a:rPr>
              <a:t>PA CEW Standards</a:t>
            </a:r>
          </a:p>
          <a:p>
            <a:pPr marL="495300" lvl="0" indent="0" rtl="0">
              <a:spcBef>
                <a:spcPts val="0"/>
              </a:spcBef>
              <a:buClr>
                <a:srgbClr val="1155CC"/>
              </a:buClr>
              <a:buSzPct val="100000"/>
              <a:buNone/>
            </a:pPr>
            <a:r>
              <a:rPr lang="en-US" sz="3000" u="sng" dirty="0">
                <a:solidFill>
                  <a:srgbClr val="1155CC"/>
                </a:solidFill>
                <a:hlinkClick r:id="rId4"/>
              </a:rPr>
              <a:t>Gap Analysis - Grade K-3</a:t>
            </a:r>
          </a:p>
          <a:p>
            <a:pPr marL="495300" marR="0" lvl="0" indent="0" rtl="0">
              <a:spcBef>
                <a:spcPts val="0"/>
              </a:spcBef>
              <a:spcAft>
                <a:spcPts val="0"/>
              </a:spcAft>
              <a:buClr>
                <a:srgbClr val="1155CC"/>
              </a:buClr>
              <a:buSzPct val="100000"/>
              <a:buNone/>
            </a:pPr>
            <a:r>
              <a:rPr lang="en-US" sz="3000" u="sng" dirty="0">
                <a:solidFill>
                  <a:srgbClr val="1155CC"/>
                </a:solidFill>
                <a:hlinkClick r:id="rId5"/>
              </a:rPr>
              <a:t>Gap Analysis - Grade 4-5</a:t>
            </a:r>
          </a:p>
          <a:p>
            <a:pPr marL="495300" marR="0" lvl="0" indent="0" rtl="0">
              <a:spcBef>
                <a:spcPts val="0"/>
              </a:spcBef>
              <a:spcAft>
                <a:spcPts val="0"/>
              </a:spcAft>
              <a:buClr>
                <a:srgbClr val="1155CC"/>
              </a:buClr>
              <a:buSzPct val="100000"/>
              <a:buNone/>
            </a:pPr>
            <a:r>
              <a:rPr lang="en-US" sz="3000" u="sng" dirty="0">
                <a:solidFill>
                  <a:srgbClr val="1155CC"/>
                </a:solidFill>
                <a:hlinkClick r:id="rId6"/>
              </a:rPr>
              <a:t>Gap Analysis - Grade 6-8</a:t>
            </a:r>
          </a:p>
          <a:p>
            <a:pPr marL="495300" marR="0" lvl="0" indent="0" rtl="0">
              <a:spcBef>
                <a:spcPts val="0"/>
              </a:spcBef>
              <a:spcAft>
                <a:spcPts val="0"/>
              </a:spcAft>
              <a:buClr>
                <a:srgbClr val="1155CC"/>
              </a:buClr>
              <a:buSzPct val="100000"/>
              <a:buNone/>
            </a:pPr>
            <a:r>
              <a:rPr lang="en-US" sz="3000" u="sng" dirty="0">
                <a:solidFill>
                  <a:srgbClr val="1155CC"/>
                </a:solidFill>
                <a:hlinkClick r:id="rId7"/>
              </a:rPr>
              <a:t>Gap Analysis - Grade 9-12</a:t>
            </a:r>
          </a:p>
          <a:p>
            <a:pPr marL="457200" marR="0" lvl="0" indent="-69850" algn="ctr" rtl="0">
              <a:spcBef>
                <a:spcPts val="0"/>
              </a:spcBef>
              <a:spcAft>
                <a:spcPts val="0"/>
              </a:spcAft>
              <a:buClr>
                <a:schemeClr val="dk1"/>
              </a:buClr>
              <a:buSzPct val="36666"/>
              <a:buFont typeface="Arial"/>
              <a:buNone/>
            </a:pPr>
            <a:endParaRPr sz="3000" dirty="0"/>
          </a:p>
          <a:p>
            <a:pPr marL="457200" marR="0" lvl="1" indent="0" algn="ctr" rtl="0">
              <a:spcBef>
                <a:spcPts val="0"/>
              </a:spcBef>
              <a:spcAft>
                <a:spcPts val="0"/>
              </a:spcAft>
              <a:buClr>
                <a:schemeClr val="dk1"/>
              </a:buClr>
              <a:buSzPct val="25000"/>
              <a:buFont typeface="Arial"/>
              <a:buNone/>
            </a:pPr>
            <a:endParaRPr dirty="0"/>
          </a:p>
          <a:p>
            <a:pPr marL="457200" marR="0" lvl="1" indent="0" algn="l" rtl="0">
              <a:spcBef>
                <a:spcPts val="560"/>
              </a:spcBef>
              <a:spcAft>
                <a:spcPts val="0"/>
              </a:spcAft>
              <a:buClr>
                <a:schemeClr val="dk1"/>
              </a:buClr>
              <a:buSzPct val="25000"/>
              <a:buFont typeface="Arial"/>
              <a:buNone/>
            </a:pPr>
            <a:endParaRPr dirty="0"/>
          </a:p>
        </p:txBody>
      </p:sp>
      <p:sp>
        <p:nvSpPr>
          <p:cNvPr id="290" name="Shape 290"/>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Recommendations - Assess</a:t>
            </a:r>
          </a:p>
        </p:txBody>
      </p:sp>
      <p:pic>
        <p:nvPicPr>
          <p:cNvPr id="291" name="Shape 291" descr="Education-rgb"/>
          <p:cNvPicPr preferRelativeResize="0"/>
          <p:nvPr/>
        </p:nvPicPr>
        <p:blipFill rotWithShape="1">
          <a:blip r:embed="rId8">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8"/>
        <p:cNvGrpSpPr/>
        <p:nvPr/>
      </p:nvGrpSpPr>
      <p:grpSpPr>
        <a:xfrm>
          <a:off x="0" y="0"/>
          <a:ext cx="0" cy="0"/>
          <a:chOff x="0" y="0"/>
          <a:chExt cx="0" cy="0"/>
        </a:xfrm>
      </p:grpSpPr>
      <p:pic>
        <p:nvPicPr>
          <p:cNvPr id="319" name="Shape 319"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20" name="Shape 320"/>
          <p:cNvSpPr txBox="1">
            <a:spLocks noGrp="1"/>
          </p:cNvSpPr>
          <p:nvPr>
            <p:ph type="body" idx="1"/>
          </p:nvPr>
        </p:nvSpPr>
        <p:spPr>
          <a:xfrm>
            <a:off x="416052" y="2255563"/>
            <a:ext cx="8229600" cy="4191000"/>
          </a:xfrm>
          <a:prstGeom prst="rect">
            <a:avLst/>
          </a:prstGeom>
          <a:noFill/>
          <a:ln>
            <a:noFill/>
          </a:ln>
        </p:spPr>
        <p:txBody>
          <a:bodyPr wrap="square" lIns="91425" tIns="45700" rIns="91425" bIns="45700" anchor="t" anchorCtr="0">
            <a:noAutofit/>
          </a:bodyPr>
          <a:lstStyle/>
          <a:p>
            <a:pPr marL="0" lvl="0" indent="0" rtl="0">
              <a:spcBef>
                <a:spcPts val="0"/>
              </a:spcBef>
              <a:buNone/>
            </a:pPr>
            <a:r>
              <a:rPr lang="en-US" sz="3000" dirty="0">
                <a:solidFill>
                  <a:srgbClr val="000000"/>
                </a:solidFill>
              </a:rPr>
              <a:t>CEW 101 Resources:</a:t>
            </a:r>
          </a:p>
          <a:p>
            <a:pPr marL="0" lvl="0" indent="0" rtl="0">
              <a:spcBef>
                <a:spcPts val="0"/>
              </a:spcBef>
              <a:buNone/>
            </a:pPr>
            <a:endParaRPr sz="3000" dirty="0">
              <a:solidFill>
                <a:srgbClr val="000000"/>
              </a:solidFill>
            </a:endParaRPr>
          </a:p>
          <a:p>
            <a:pPr marL="38100" lvl="0" indent="0" rtl="0">
              <a:spcBef>
                <a:spcPts val="0"/>
              </a:spcBef>
              <a:buClr>
                <a:srgbClr val="1155CC"/>
              </a:buClr>
              <a:buSzPct val="100000"/>
              <a:buNone/>
            </a:pPr>
            <a:r>
              <a:rPr lang="en-US" sz="3000" u="sng" dirty="0">
                <a:solidFill>
                  <a:srgbClr val="1155CC"/>
                </a:solidFill>
                <a:hlinkClick r:id="rId4"/>
              </a:rPr>
              <a:t>CEW 101, Activities K-3</a:t>
            </a:r>
          </a:p>
          <a:p>
            <a:pPr marL="0" lvl="0" indent="0" rtl="0">
              <a:spcBef>
                <a:spcPts val="0"/>
              </a:spcBef>
              <a:buNone/>
            </a:pPr>
            <a:endParaRPr sz="3000" dirty="0">
              <a:solidFill>
                <a:srgbClr val="1155CC"/>
              </a:solidFill>
            </a:endParaRPr>
          </a:p>
          <a:p>
            <a:pPr marL="38100" lvl="0" indent="0" rtl="0">
              <a:spcBef>
                <a:spcPts val="0"/>
              </a:spcBef>
              <a:buClr>
                <a:srgbClr val="1155CC"/>
              </a:buClr>
              <a:buSzPct val="100000"/>
              <a:buNone/>
            </a:pPr>
            <a:r>
              <a:rPr lang="en-US" sz="3000" u="sng" dirty="0">
                <a:solidFill>
                  <a:srgbClr val="1155CC"/>
                </a:solidFill>
                <a:hlinkClick r:id="rId5"/>
              </a:rPr>
              <a:t>CEW 101, Activities, 6-8</a:t>
            </a:r>
          </a:p>
          <a:p>
            <a:pPr marL="0" lvl="0" indent="0" rtl="0">
              <a:spcBef>
                <a:spcPts val="0"/>
              </a:spcBef>
              <a:buNone/>
            </a:pPr>
            <a:endParaRPr sz="3000" dirty="0">
              <a:solidFill>
                <a:srgbClr val="1155CC"/>
              </a:solidFill>
            </a:endParaRPr>
          </a:p>
          <a:p>
            <a:pPr marL="38100" lvl="0" indent="0" rtl="0">
              <a:spcBef>
                <a:spcPts val="0"/>
              </a:spcBef>
              <a:buClr>
                <a:srgbClr val="1155CC"/>
              </a:buClr>
              <a:buSzPct val="100000"/>
              <a:buNone/>
            </a:pPr>
            <a:r>
              <a:rPr lang="en-US" sz="3000" u="sng" dirty="0">
                <a:solidFill>
                  <a:srgbClr val="1155CC"/>
                </a:solidFill>
                <a:hlinkClick r:id="rId6"/>
              </a:rPr>
              <a:t>CEW 101, Activities 9-12</a:t>
            </a:r>
          </a:p>
          <a:p>
            <a:pPr marL="457200" marR="0" lvl="0" indent="-69850" algn="ctr" rtl="0">
              <a:spcBef>
                <a:spcPts val="0"/>
              </a:spcBef>
              <a:spcAft>
                <a:spcPts val="0"/>
              </a:spcAft>
              <a:buClr>
                <a:schemeClr val="dk1"/>
              </a:buClr>
              <a:buSzPct val="36666"/>
              <a:buFont typeface="Arial"/>
              <a:buNone/>
            </a:pPr>
            <a:endParaRPr sz="3000" dirty="0">
              <a:solidFill>
                <a:srgbClr val="1155CC"/>
              </a:solidFill>
            </a:endParaRPr>
          </a:p>
          <a:p>
            <a:pPr marL="457200" marR="0" lvl="1" indent="0" algn="ctr" rtl="0">
              <a:spcBef>
                <a:spcPts val="0"/>
              </a:spcBef>
              <a:spcAft>
                <a:spcPts val="0"/>
              </a:spcAft>
              <a:buClr>
                <a:schemeClr val="dk1"/>
              </a:buClr>
              <a:buSzPct val="25000"/>
              <a:buFont typeface="Arial"/>
              <a:buNone/>
            </a:pPr>
            <a:endParaRPr dirty="0">
              <a:solidFill>
                <a:srgbClr val="1155CC"/>
              </a:solidFill>
            </a:endParaRPr>
          </a:p>
          <a:p>
            <a:pPr marL="457200" marR="0" lvl="1" indent="0" algn="l" rtl="0">
              <a:spcBef>
                <a:spcPts val="560"/>
              </a:spcBef>
              <a:spcAft>
                <a:spcPts val="0"/>
              </a:spcAft>
              <a:buClr>
                <a:schemeClr val="dk1"/>
              </a:buClr>
              <a:buSzPct val="25000"/>
              <a:buFont typeface="Arial"/>
              <a:buNone/>
            </a:pPr>
            <a:endParaRPr dirty="0"/>
          </a:p>
        </p:txBody>
      </p:sp>
      <p:sp>
        <p:nvSpPr>
          <p:cNvPr id="321" name="Shape 321"/>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Resources</a:t>
            </a:r>
          </a:p>
        </p:txBody>
      </p:sp>
      <p:pic>
        <p:nvPicPr>
          <p:cNvPr id="322" name="Shape 322" descr="Education-rgb"/>
          <p:cNvPicPr preferRelativeResize="0"/>
          <p:nvPr/>
        </p:nvPicPr>
        <p:blipFill rotWithShape="1">
          <a:blip r:embed="rId7">
            <a:alphaModFix/>
          </a:blip>
          <a:srcRect/>
          <a:stretch/>
        </p:blipFill>
        <p:spPr>
          <a:xfrm>
            <a:off x="6629400" y="6172200"/>
            <a:ext cx="2294447" cy="548726"/>
          </a:xfrm>
          <a:prstGeom prst="rect">
            <a:avLst/>
          </a:prstGeom>
          <a:noFill/>
          <a:ln>
            <a:noFill/>
          </a:ln>
        </p:spPr>
      </p:pic>
      <p:sp>
        <p:nvSpPr>
          <p:cNvPr id="2" name="Rectangle 1"/>
          <p:cNvSpPr/>
          <p:nvPr/>
        </p:nvSpPr>
        <p:spPr>
          <a:xfrm>
            <a:off x="1200777" y="1524463"/>
            <a:ext cx="6375679" cy="523220"/>
          </a:xfrm>
          <a:prstGeom prst="rect">
            <a:avLst/>
          </a:prstGeom>
        </p:spPr>
        <p:txBody>
          <a:bodyPr wrap="square">
            <a:spAutoFit/>
          </a:bodyPr>
          <a:lstStyle/>
          <a:p>
            <a:r>
              <a:rPr lang="en-US" b="1" dirty="0">
                <a:solidFill>
                  <a:srgbClr val="D1FF55"/>
                </a:solidFill>
                <a:latin typeface="Arial" panose="020B0604020202020204" pitchFamily="34" charset="0"/>
                <a:hlinkClick r:id="rId8"/>
              </a:rPr>
              <a:t>http://www.education.pa.gov/K-12/PACareerStandards</a:t>
            </a:r>
            <a:r>
              <a:rPr lang="en-US" b="1" dirty="0" smtClean="0">
                <a:solidFill>
                  <a:srgbClr val="D1FF55"/>
                </a:solidFill>
                <a:latin typeface="Arial" panose="020B0604020202020204" pitchFamily="34" charset="0"/>
                <a:hlinkClick r:id="rId8"/>
              </a:rPr>
              <a:t>/</a:t>
            </a:r>
            <a:r>
              <a:rPr lang="en-US" b="1" dirty="0" smtClean="0">
                <a:solidFill>
                  <a:srgbClr val="D1FF55"/>
                </a:solidFill>
                <a:latin typeface="Arial" panose="020B0604020202020204" pitchFamily="34" charset="0"/>
              </a:rPr>
              <a:t> </a:t>
            </a:r>
          </a:p>
          <a:p>
            <a:r>
              <a:rPr lang="en-US" b="1" dirty="0" smtClean="0">
                <a:solidFill>
                  <a:schemeClr val="tx1"/>
                </a:solidFill>
                <a:latin typeface="Arial" panose="020B0604020202020204" pitchFamily="34" charset="0"/>
              </a:rPr>
              <a:t>and Google doc links: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7"/>
        <p:cNvGrpSpPr/>
        <p:nvPr/>
      </p:nvGrpSpPr>
      <p:grpSpPr>
        <a:xfrm>
          <a:off x="0" y="0"/>
          <a:ext cx="0" cy="0"/>
          <a:chOff x="0" y="0"/>
          <a:chExt cx="0" cy="0"/>
        </a:xfrm>
      </p:grpSpPr>
      <p:pic>
        <p:nvPicPr>
          <p:cNvPr id="328" name="Shape 328"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29" name="Shape 329"/>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228600" lvl="0" indent="-69850" rtl="0">
              <a:spcBef>
                <a:spcPts val="0"/>
              </a:spcBef>
              <a:buClr>
                <a:schemeClr val="dk1"/>
              </a:buClr>
              <a:buSzPct val="36666"/>
              <a:buFont typeface="Arial"/>
              <a:buNone/>
            </a:pPr>
            <a:r>
              <a:rPr lang="en-US" sz="3000" u="sng" dirty="0">
                <a:solidFill>
                  <a:srgbClr val="1155CC"/>
                </a:solidFill>
                <a:hlinkClick r:id="rId4"/>
              </a:rPr>
              <a:t>“I” Statements for Curriculum Integration and Portfolio Development</a:t>
            </a:r>
          </a:p>
          <a:p>
            <a:pPr marL="228600" lvl="0" indent="-69850" rtl="0">
              <a:spcBef>
                <a:spcPts val="0"/>
              </a:spcBef>
              <a:buClr>
                <a:schemeClr val="dk1"/>
              </a:buClr>
              <a:buSzPct val="36666"/>
              <a:buFont typeface="Arial"/>
              <a:buNone/>
            </a:pPr>
            <a:endParaRPr sz="3000" dirty="0">
              <a:solidFill>
                <a:srgbClr val="1155CC"/>
              </a:solidFill>
            </a:endParaRPr>
          </a:p>
          <a:p>
            <a:pPr marL="228600" lvl="0" indent="-69850" rtl="0">
              <a:spcBef>
                <a:spcPts val="0"/>
              </a:spcBef>
              <a:buClr>
                <a:schemeClr val="dk1"/>
              </a:buClr>
              <a:buSzPct val="34375"/>
              <a:buFont typeface="Arial"/>
              <a:buNone/>
            </a:pPr>
            <a:r>
              <a:rPr lang="en-US" dirty="0"/>
              <a:t>Grades K-3</a:t>
            </a:r>
          </a:p>
          <a:p>
            <a:pPr marL="228600" lvl="0" indent="-69850" rtl="0">
              <a:spcBef>
                <a:spcPts val="0"/>
              </a:spcBef>
              <a:buClr>
                <a:schemeClr val="dk1"/>
              </a:buClr>
              <a:buSzPct val="34375"/>
              <a:buFont typeface="Arial"/>
              <a:buNone/>
            </a:pPr>
            <a:r>
              <a:rPr lang="en-US" dirty="0"/>
              <a:t>Grades 4-5</a:t>
            </a:r>
          </a:p>
          <a:p>
            <a:pPr marL="228600" lvl="0" indent="-69850" rtl="0">
              <a:spcBef>
                <a:spcPts val="0"/>
              </a:spcBef>
              <a:buClr>
                <a:schemeClr val="dk1"/>
              </a:buClr>
              <a:buSzPct val="34375"/>
              <a:buFont typeface="Arial"/>
              <a:buNone/>
            </a:pPr>
            <a:r>
              <a:rPr lang="en-US" dirty="0"/>
              <a:t>Grades 6-8 </a:t>
            </a:r>
          </a:p>
          <a:p>
            <a:pPr marL="228600" lvl="0" indent="-69850" rtl="0">
              <a:spcBef>
                <a:spcPts val="0"/>
              </a:spcBef>
              <a:buClr>
                <a:schemeClr val="dk1"/>
              </a:buClr>
              <a:buSzPct val="34375"/>
              <a:buFont typeface="Arial"/>
              <a:buNone/>
            </a:pPr>
            <a:r>
              <a:rPr lang="en-US" dirty="0"/>
              <a:t>Grades 9-12</a:t>
            </a:r>
          </a:p>
          <a:p>
            <a:pPr marL="0" lvl="0" indent="0" rtl="0">
              <a:spcBef>
                <a:spcPts val="0"/>
              </a:spcBef>
              <a:buNone/>
            </a:pPr>
            <a:endParaRPr sz="3000" dirty="0">
              <a:solidFill>
                <a:srgbClr val="1155CC"/>
              </a:solidFill>
            </a:endParaRPr>
          </a:p>
          <a:p>
            <a:pPr marL="457200" marR="0" lvl="0" indent="-69850" algn="ctr" rtl="0">
              <a:spcBef>
                <a:spcPts val="0"/>
              </a:spcBef>
              <a:spcAft>
                <a:spcPts val="0"/>
              </a:spcAft>
              <a:buClr>
                <a:schemeClr val="dk1"/>
              </a:buClr>
              <a:buSzPct val="36666"/>
              <a:buFont typeface="Arial"/>
              <a:buNone/>
            </a:pPr>
            <a:endParaRPr sz="3000" dirty="0">
              <a:solidFill>
                <a:srgbClr val="1155CC"/>
              </a:solidFill>
            </a:endParaRPr>
          </a:p>
          <a:p>
            <a:pPr marL="457200" marR="0" lvl="1" indent="0" algn="ctr" rtl="0">
              <a:spcBef>
                <a:spcPts val="0"/>
              </a:spcBef>
              <a:spcAft>
                <a:spcPts val="0"/>
              </a:spcAft>
              <a:buClr>
                <a:schemeClr val="dk1"/>
              </a:buClr>
              <a:buSzPct val="25000"/>
              <a:buFont typeface="Arial"/>
              <a:buNone/>
            </a:pPr>
            <a:endParaRPr sz="3000" dirty="0">
              <a:solidFill>
                <a:srgbClr val="1155CC"/>
              </a:solidFill>
            </a:endParaRPr>
          </a:p>
          <a:p>
            <a:pPr marL="457200" marR="0" lvl="1" indent="0" algn="l" rtl="0">
              <a:spcBef>
                <a:spcPts val="560"/>
              </a:spcBef>
              <a:spcAft>
                <a:spcPts val="0"/>
              </a:spcAft>
              <a:buClr>
                <a:schemeClr val="dk1"/>
              </a:buClr>
              <a:buSzPct val="25000"/>
              <a:buFont typeface="Arial"/>
              <a:buNone/>
            </a:pPr>
            <a:endParaRPr sz="3000" dirty="0">
              <a:solidFill>
                <a:srgbClr val="1155CC"/>
              </a:solidFill>
            </a:endParaRPr>
          </a:p>
        </p:txBody>
      </p:sp>
      <p:sp>
        <p:nvSpPr>
          <p:cNvPr id="330" name="Shape 330"/>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Resources</a:t>
            </a:r>
          </a:p>
        </p:txBody>
      </p:sp>
      <p:pic>
        <p:nvPicPr>
          <p:cNvPr id="331" name="Shape 331" descr="Education-rgb"/>
          <p:cNvPicPr preferRelativeResize="0"/>
          <p:nvPr/>
        </p:nvPicPr>
        <p:blipFill rotWithShape="1">
          <a:blip r:embed="rId5">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6"/>
        <p:cNvGrpSpPr/>
        <p:nvPr/>
      </p:nvGrpSpPr>
      <p:grpSpPr>
        <a:xfrm>
          <a:off x="0" y="0"/>
          <a:ext cx="0" cy="0"/>
          <a:chOff x="0" y="0"/>
          <a:chExt cx="0" cy="0"/>
        </a:xfrm>
      </p:grpSpPr>
      <p:pic>
        <p:nvPicPr>
          <p:cNvPr id="337" name="Shape 337"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338" name="Shape 338"/>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0" lvl="0" indent="0" rtl="0">
              <a:spcBef>
                <a:spcPts val="0"/>
              </a:spcBef>
              <a:buNone/>
            </a:pPr>
            <a:endParaRPr sz="3000">
              <a:solidFill>
                <a:srgbClr val="1155CC"/>
              </a:solidFill>
            </a:endParaRPr>
          </a:p>
          <a:p>
            <a:pPr marL="457200" marR="0" lvl="0" indent="-69850" algn="ctr" rtl="0">
              <a:spcBef>
                <a:spcPts val="0"/>
              </a:spcBef>
              <a:spcAft>
                <a:spcPts val="0"/>
              </a:spcAft>
              <a:buClr>
                <a:schemeClr val="dk1"/>
              </a:buClr>
              <a:buSzPct val="36666"/>
              <a:buFont typeface="Arial"/>
              <a:buNone/>
            </a:pPr>
            <a:endParaRPr sz="3000"/>
          </a:p>
          <a:p>
            <a:pPr marL="457200" marR="0" lvl="1" indent="0" algn="ctr" rtl="0">
              <a:spcBef>
                <a:spcPts val="0"/>
              </a:spcBef>
              <a:spcAft>
                <a:spcPts val="0"/>
              </a:spcAft>
              <a:buClr>
                <a:schemeClr val="dk1"/>
              </a:buClr>
              <a:buSzPct val="25000"/>
              <a:buFont typeface="Arial"/>
              <a:buNone/>
            </a:pPr>
            <a:endParaRPr/>
          </a:p>
          <a:p>
            <a:pPr marL="457200" marR="0" lvl="1" indent="0" algn="l" rtl="0">
              <a:spcBef>
                <a:spcPts val="560"/>
              </a:spcBef>
              <a:spcAft>
                <a:spcPts val="0"/>
              </a:spcAft>
              <a:buClr>
                <a:schemeClr val="dk1"/>
              </a:buClr>
              <a:buSzPct val="25000"/>
              <a:buFont typeface="Arial"/>
              <a:buNone/>
            </a:pPr>
            <a:endParaRPr/>
          </a:p>
        </p:txBody>
      </p:sp>
      <p:sp>
        <p:nvSpPr>
          <p:cNvPr id="339" name="Shape 339"/>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Resources - </a:t>
            </a:r>
            <a:r>
              <a:rPr lang="en-US" sz="3200" u="sng" dirty="0">
                <a:solidFill>
                  <a:srgbClr val="1155CC"/>
                </a:solidFill>
                <a:latin typeface="+mj-lt"/>
                <a:ea typeface="Verdana"/>
                <a:cs typeface="Verdana"/>
                <a:sym typeface="Verdana"/>
                <a:hlinkClick r:id="rId4"/>
              </a:rPr>
              <a:t>www.pacareerzone.org</a:t>
            </a:r>
            <a:r>
              <a:rPr lang="en-US" sz="3200" dirty="0">
                <a:solidFill>
                  <a:srgbClr val="1155CC"/>
                </a:solidFill>
                <a:latin typeface="+mj-lt"/>
                <a:ea typeface="Verdana"/>
                <a:cs typeface="Verdana"/>
                <a:sym typeface="Verdana"/>
              </a:rPr>
              <a:t> </a:t>
            </a:r>
          </a:p>
        </p:txBody>
      </p:sp>
      <p:pic>
        <p:nvPicPr>
          <p:cNvPr id="340" name="Shape 340" descr="Education-rgb"/>
          <p:cNvPicPr preferRelativeResize="0"/>
          <p:nvPr/>
        </p:nvPicPr>
        <p:blipFill rotWithShape="1">
          <a:blip r:embed="rId5">
            <a:alphaModFix/>
          </a:blip>
          <a:srcRect/>
          <a:stretch/>
        </p:blipFill>
        <p:spPr>
          <a:xfrm>
            <a:off x="6629400" y="6172200"/>
            <a:ext cx="2294447" cy="548726"/>
          </a:xfrm>
          <a:prstGeom prst="rect">
            <a:avLst/>
          </a:prstGeom>
          <a:noFill/>
          <a:ln>
            <a:noFill/>
          </a:ln>
        </p:spPr>
      </p:pic>
      <p:pic>
        <p:nvPicPr>
          <p:cNvPr id="341" name="Shape 341"/>
          <p:cNvPicPr preferRelativeResize="0"/>
          <p:nvPr/>
        </p:nvPicPr>
        <p:blipFill>
          <a:blip r:embed="rId6">
            <a:alphaModFix/>
          </a:blip>
          <a:stretch>
            <a:fillRect/>
          </a:stretch>
        </p:blipFill>
        <p:spPr>
          <a:xfrm>
            <a:off x="457201" y="1172251"/>
            <a:ext cx="8147304" cy="4999950"/>
          </a:xfrm>
          <a:prstGeom prst="rect">
            <a:avLst/>
          </a:prstGeom>
          <a:noFill/>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Shape 108"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09" name="Shape 109"/>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457200" marR="0" lvl="0" indent="-419100" algn="l" rtl="0">
              <a:lnSpc>
                <a:spcPct val="115000"/>
              </a:lnSpc>
              <a:spcBef>
                <a:spcPts val="560"/>
              </a:spcBef>
              <a:spcAft>
                <a:spcPts val="0"/>
              </a:spcAft>
              <a:buSzPct val="100000"/>
            </a:pPr>
            <a:r>
              <a:rPr lang="en-US" sz="3000" dirty="0"/>
              <a:t>Watch the video </a:t>
            </a:r>
            <a:r>
              <a:rPr lang="en-US" sz="3000" i="1" u="sng" dirty="0">
                <a:solidFill>
                  <a:srgbClr val="1155CC"/>
                </a:solidFill>
                <a:highlight>
                  <a:srgbClr val="FFFFFF"/>
                </a:highlight>
                <a:hlinkClick r:id="rId4"/>
              </a:rPr>
              <a:t>Success in the New Economy (OFFICIAL)</a:t>
            </a:r>
            <a:r>
              <a:rPr lang="en-US" sz="3000" dirty="0">
                <a:solidFill>
                  <a:srgbClr val="1155CC"/>
                </a:solidFill>
                <a:highlight>
                  <a:srgbClr val="FFFFFF"/>
                </a:highlight>
              </a:rPr>
              <a:t> </a:t>
            </a:r>
            <a:r>
              <a:rPr lang="en-US" sz="3000" dirty="0">
                <a:highlight>
                  <a:srgbClr val="FFFFFF"/>
                </a:highlight>
              </a:rPr>
              <a:t>via YouTube</a:t>
            </a:r>
          </a:p>
          <a:p>
            <a:pPr marL="457200" marR="0" lvl="0" indent="-419100" algn="l" rtl="0">
              <a:lnSpc>
                <a:spcPct val="115000"/>
              </a:lnSpc>
              <a:spcBef>
                <a:spcPts val="560"/>
              </a:spcBef>
              <a:spcAft>
                <a:spcPts val="0"/>
              </a:spcAft>
              <a:buSzPct val="100000"/>
            </a:pPr>
            <a:r>
              <a:rPr lang="en-US" sz="3000" dirty="0"/>
              <a:t>Record: </a:t>
            </a:r>
          </a:p>
          <a:p>
            <a:pPr marL="914400" marR="0" lvl="1" indent="-419100" algn="l" rtl="0">
              <a:lnSpc>
                <a:spcPct val="115000"/>
              </a:lnSpc>
              <a:spcBef>
                <a:spcPts val="560"/>
              </a:spcBef>
              <a:spcAft>
                <a:spcPts val="0"/>
              </a:spcAft>
              <a:buSzPct val="100000"/>
            </a:pPr>
            <a:r>
              <a:rPr lang="en-US" sz="3000" b="1" dirty="0"/>
              <a:t>Three </a:t>
            </a:r>
            <a:r>
              <a:rPr lang="en-US" sz="3000" dirty="0"/>
              <a:t>things you learned</a:t>
            </a:r>
          </a:p>
          <a:p>
            <a:pPr marL="914400" marR="0" lvl="1" indent="-419100" algn="l" rtl="0">
              <a:lnSpc>
                <a:spcPct val="115000"/>
              </a:lnSpc>
              <a:spcBef>
                <a:spcPts val="560"/>
              </a:spcBef>
              <a:spcAft>
                <a:spcPts val="0"/>
              </a:spcAft>
              <a:buSzPct val="100000"/>
            </a:pPr>
            <a:r>
              <a:rPr lang="en-US" sz="3000" b="1" dirty="0"/>
              <a:t>Two</a:t>
            </a:r>
            <a:r>
              <a:rPr lang="en-US" sz="3000" dirty="0"/>
              <a:t> things you found interesting</a:t>
            </a:r>
          </a:p>
          <a:p>
            <a:pPr marL="914400" marR="0" lvl="1" indent="-419100" algn="l" rtl="0">
              <a:lnSpc>
                <a:spcPct val="115000"/>
              </a:lnSpc>
              <a:spcBef>
                <a:spcPts val="560"/>
              </a:spcBef>
              <a:spcAft>
                <a:spcPts val="0"/>
              </a:spcAft>
              <a:buSzPct val="100000"/>
            </a:pPr>
            <a:r>
              <a:rPr lang="en-US" sz="3000" b="1" dirty="0"/>
              <a:t>One</a:t>
            </a:r>
            <a:r>
              <a:rPr lang="en-US" sz="3000" dirty="0"/>
              <a:t> question you still have</a:t>
            </a:r>
          </a:p>
          <a:p>
            <a:pPr marL="457200" marR="0" lvl="0" indent="-419100" algn="l" rtl="0">
              <a:lnSpc>
                <a:spcPct val="115000"/>
              </a:lnSpc>
              <a:spcBef>
                <a:spcPts val="560"/>
              </a:spcBef>
              <a:spcAft>
                <a:spcPts val="0"/>
              </a:spcAft>
              <a:buSzPct val="100000"/>
            </a:pPr>
            <a:r>
              <a:rPr lang="en-US" sz="3000" dirty="0"/>
              <a:t>Share out</a:t>
            </a:r>
          </a:p>
        </p:txBody>
      </p:sp>
      <p:sp>
        <p:nvSpPr>
          <p:cNvPr id="110" name="Shape 110"/>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Rationale - Success in the New Economy</a:t>
            </a:r>
          </a:p>
        </p:txBody>
      </p:sp>
      <p:pic>
        <p:nvPicPr>
          <p:cNvPr id="111" name="Shape 111" descr="Education-rgb"/>
          <p:cNvPicPr preferRelativeResize="0"/>
          <p:nvPr/>
        </p:nvPicPr>
        <p:blipFill rotWithShape="1">
          <a:blip r:embed="rId5">
            <a:alphaModFix/>
          </a:blip>
          <a:srcRect/>
          <a:stretch/>
        </p:blipFill>
        <p:spPr>
          <a:xfrm>
            <a:off x="6629400" y="6172200"/>
            <a:ext cx="2294447" cy="548726"/>
          </a:xfrm>
          <a:prstGeom prst="rect">
            <a:avLst/>
          </a:prstGeom>
          <a:noFill/>
          <a:ln>
            <a:noFill/>
          </a:ln>
        </p:spPr>
      </p:pic>
    </p:spTree>
    <p:extLst>
      <p:ext uri="{BB962C8B-B14F-4D97-AF65-F5344CB8AC3E}">
        <p14:creationId xmlns:p14="http://schemas.microsoft.com/office/powerpoint/2010/main" val="1033413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pic>
        <p:nvPicPr>
          <p:cNvPr id="153" name="Shape 153"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54" name="Shape 154"/>
          <p:cNvSpPr txBox="1">
            <a:spLocks noGrp="1"/>
          </p:cNvSpPr>
          <p:nvPr>
            <p:ph type="body" idx="1"/>
          </p:nvPr>
        </p:nvSpPr>
        <p:spPr>
          <a:xfrm>
            <a:off x="457200" y="1333500"/>
            <a:ext cx="8229600" cy="4572000"/>
          </a:xfrm>
          <a:prstGeom prst="rect">
            <a:avLst/>
          </a:prstGeom>
          <a:noFill/>
          <a:ln>
            <a:noFill/>
          </a:ln>
        </p:spPr>
        <p:txBody>
          <a:bodyPr wrap="square" lIns="91425" tIns="45700" rIns="91425" bIns="45700" anchor="t" anchorCtr="0">
            <a:noAutofit/>
          </a:bodyPr>
          <a:lstStyle/>
          <a:p>
            <a:pPr marL="0" lvl="0" indent="-69850" rtl="0">
              <a:lnSpc>
                <a:spcPct val="90000"/>
              </a:lnSpc>
              <a:spcBef>
                <a:spcPts val="1000"/>
              </a:spcBef>
              <a:buClr>
                <a:schemeClr val="dk1"/>
              </a:buClr>
              <a:buSzPct val="45833"/>
              <a:buFont typeface="Arial"/>
              <a:buNone/>
            </a:pPr>
            <a:r>
              <a:rPr lang="en-US" sz="2400" b="1" dirty="0">
                <a:solidFill>
                  <a:schemeClr val="bg2"/>
                </a:solidFill>
                <a:latin typeface="+mj-lt"/>
                <a:ea typeface="Calibri"/>
                <a:cs typeface="Calibri"/>
                <a:sym typeface="Calibri"/>
              </a:rPr>
              <a:t>Career Education and Work Standards:</a:t>
            </a:r>
          </a:p>
          <a:p>
            <a:pPr marL="0" lvl="0" indent="-69850" rtl="0">
              <a:lnSpc>
                <a:spcPct val="90000"/>
              </a:lnSpc>
              <a:spcBef>
                <a:spcPts val="1000"/>
              </a:spcBef>
              <a:buClr>
                <a:schemeClr val="dk1"/>
              </a:buClr>
              <a:buSzPct val="45833"/>
              <a:buFont typeface="Arial"/>
              <a:buNone/>
            </a:pPr>
            <a:endParaRPr lang="en-US" sz="2400" dirty="0">
              <a:solidFill>
                <a:schemeClr val="bg2"/>
              </a:solidFill>
              <a:latin typeface="+mj-lt"/>
              <a:ea typeface="Calibri"/>
              <a:cs typeface="Calibri"/>
              <a:sym typeface="Calibri"/>
            </a:endParaRPr>
          </a:p>
          <a:p>
            <a:pPr marL="0" lvl="0" indent="-69850" rtl="0">
              <a:lnSpc>
                <a:spcPct val="90000"/>
              </a:lnSpc>
              <a:spcBef>
                <a:spcPts val="0"/>
              </a:spcBef>
              <a:buClr>
                <a:schemeClr val="dk1"/>
              </a:buClr>
              <a:buSzPct val="45833"/>
              <a:buFont typeface="Arial"/>
              <a:buNone/>
            </a:pPr>
            <a:r>
              <a:rPr lang="en-US" sz="2400" dirty="0">
                <a:solidFill>
                  <a:schemeClr val="bg2"/>
                </a:solidFill>
                <a:latin typeface="+mj-lt"/>
                <a:ea typeface="Calibri"/>
                <a:cs typeface="Calibri"/>
                <a:sym typeface="Calibri"/>
              </a:rPr>
              <a:t>22 Pa. Code § 339.31 requires all school entities to have a written plan for the development and implementation of a comprehensive, sequential program of guidance services for kindergarten through 12</a:t>
            </a:r>
            <a:r>
              <a:rPr lang="en-US" sz="2400" baseline="30000" dirty="0">
                <a:solidFill>
                  <a:schemeClr val="bg2"/>
                </a:solidFill>
                <a:latin typeface="+mj-lt"/>
                <a:ea typeface="Calibri"/>
                <a:cs typeface="Calibri"/>
                <a:sym typeface="Calibri"/>
              </a:rPr>
              <a:t>th</a:t>
            </a:r>
            <a:r>
              <a:rPr lang="en-US" sz="2400" dirty="0">
                <a:solidFill>
                  <a:schemeClr val="bg2"/>
                </a:solidFill>
                <a:latin typeface="+mj-lt"/>
                <a:ea typeface="Calibri"/>
                <a:cs typeface="Calibri"/>
                <a:sym typeface="Calibri"/>
              </a:rPr>
              <a:t> grade. The plan must be designed to promote equal opportunity and address the guidance service areas outlined in 22 Pa. Code § 339.32, including guidance services provided to AVTSs and implementation of CEW standards. The local board of school directors must approve the plan, and upon request make it available upon to the Secretary of Education.</a:t>
            </a:r>
          </a:p>
          <a:p>
            <a:pPr marL="457200" marR="0" lvl="1" indent="0" algn="l" rtl="0">
              <a:spcBef>
                <a:spcPts val="560"/>
              </a:spcBef>
              <a:spcAft>
                <a:spcPts val="0"/>
              </a:spcAft>
              <a:buClr>
                <a:schemeClr val="dk1"/>
              </a:buClr>
              <a:buSzPct val="25000"/>
              <a:buFont typeface="Arial"/>
              <a:buNone/>
            </a:pPr>
            <a:endParaRPr dirty="0"/>
          </a:p>
        </p:txBody>
      </p:sp>
      <p:sp>
        <p:nvSpPr>
          <p:cNvPr id="155" name="Shape 155"/>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Background and History</a:t>
            </a:r>
          </a:p>
        </p:txBody>
      </p:sp>
      <p:pic>
        <p:nvPicPr>
          <p:cNvPr id="156" name="Shape 156"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Shape 117"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18" name="Shape 118"/>
          <p:cNvSpPr txBox="1">
            <a:spLocks noGrp="1"/>
          </p:cNvSpPr>
          <p:nvPr>
            <p:ph type="body" idx="1"/>
          </p:nvPr>
        </p:nvSpPr>
        <p:spPr>
          <a:xfrm>
            <a:off x="457200" y="1600201"/>
            <a:ext cx="8229600" cy="4191000"/>
          </a:xfrm>
          <a:prstGeom prst="rect">
            <a:avLst/>
          </a:prstGeom>
          <a:noFill/>
          <a:ln>
            <a:noFill/>
          </a:ln>
        </p:spPr>
        <p:txBody>
          <a:bodyPr wrap="square" lIns="91425" tIns="45700" rIns="91425" bIns="45700" anchor="t" anchorCtr="0">
            <a:noAutofit/>
          </a:bodyPr>
          <a:lstStyle/>
          <a:p>
            <a:pPr marL="457200" marR="0" lvl="0" indent="-419100" algn="l" rtl="0">
              <a:spcBef>
                <a:spcPts val="560"/>
              </a:spcBef>
              <a:spcAft>
                <a:spcPts val="0"/>
              </a:spcAft>
              <a:buSzPct val="100000"/>
            </a:pPr>
            <a:r>
              <a:rPr lang="en-US" sz="3000" dirty="0"/>
              <a:t>What mind-shifts are required in order for students to be successful in the current economy?</a:t>
            </a:r>
          </a:p>
          <a:p>
            <a:pPr marL="0" marR="0" lvl="0" indent="0" algn="l" rtl="0">
              <a:spcBef>
                <a:spcPts val="560"/>
              </a:spcBef>
              <a:spcAft>
                <a:spcPts val="0"/>
              </a:spcAft>
              <a:buNone/>
            </a:pPr>
            <a:endParaRPr sz="3000" dirty="0"/>
          </a:p>
          <a:p>
            <a:pPr marL="457200" marR="0" lvl="0" indent="-419100" algn="l" rtl="0">
              <a:spcBef>
                <a:spcPts val="560"/>
              </a:spcBef>
              <a:spcAft>
                <a:spcPts val="0"/>
              </a:spcAft>
              <a:buSzPct val="100000"/>
            </a:pPr>
            <a:r>
              <a:rPr lang="en-US" sz="3000" dirty="0"/>
              <a:t>What are the implications for schools?</a:t>
            </a:r>
          </a:p>
          <a:p>
            <a:pPr marL="0" marR="0" lvl="0" indent="0" algn="l" rtl="0">
              <a:spcBef>
                <a:spcPts val="560"/>
              </a:spcBef>
              <a:spcAft>
                <a:spcPts val="0"/>
              </a:spcAft>
              <a:buNone/>
            </a:pPr>
            <a:endParaRPr dirty="0"/>
          </a:p>
        </p:txBody>
      </p:sp>
      <p:sp>
        <p:nvSpPr>
          <p:cNvPr id="119" name="Shape 119"/>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Rationale - Discussion</a:t>
            </a:r>
          </a:p>
        </p:txBody>
      </p:sp>
      <p:pic>
        <p:nvPicPr>
          <p:cNvPr id="120" name="Shape 120"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extLst>
      <p:ext uri="{BB962C8B-B14F-4D97-AF65-F5344CB8AC3E}">
        <p14:creationId xmlns:p14="http://schemas.microsoft.com/office/powerpoint/2010/main" val="3621077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
        <p:cNvGrpSpPr/>
        <p:nvPr/>
      </p:nvGrpSpPr>
      <p:grpSpPr>
        <a:xfrm>
          <a:off x="0" y="0"/>
          <a:ext cx="0" cy="0"/>
          <a:chOff x="0" y="0"/>
          <a:chExt cx="0" cy="0"/>
        </a:xfrm>
      </p:grpSpPr>
      <p:pic>
        <p:nvPicPr>
          <p:cNvPr id="162" name="Shape 162"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63" name="Shape 163"/>
          <p:cNvSpPr txBox="1">
            <a:spLocks noGrp="1"/>
          </p:cNvSpPr>
          <p:nvPr>
            <p:ph type="body" idx="1"/>
          </p:nvPr>
        </p:nvSpPr>
        <p:spPr>
          <a:xfrm>
            <a:off x="457250" y="1333501"/>
            <a:ext cx="8229600" cy="4191000"/>
          </a:xfrm>
          <a:prstGeom prst="rect">
            <a:avLst/>
          </a:prstGeom>
          <a:noFill/>
          <a:ln>
            <a:noFill/>
          </a:ln>
        </p:spPr>
        <p:txBody>
          <a:bodyPr wrap="square" lIns="91425" tIns="45700" rIns="91425" bIns="45700" anchor="t" anchorCtr="0">
            <a:noAutofit/>
          </a:bodyPr>
          <a:lstStyle/>
          <a:p>
            <a:pPr marL="0" lvl="0" indent="-69850" rtl="0">
              <a:lnSpc>
                <a:spcPct val="90000"/>
              </a:lnSpc>
              <a:spcBef>
                <a:spcPts val="1000"/>
              </a:spcBef>
              <a:buClr>
                <a:schemeClr val="dk1"/>
              </a:buClr>
              <a:buSzPct val="45833"/>
              <a:buFont typeface="Arial"/>
              <a:buNone/>
            </a:pPr>
            <a:r>
              <a:rPr lang="en-US" sz="2400" dirty="0">
                <a:latin typeface="+mj-lt"/>
                <a:ea typeface="Calibri"/>
                <a:cs typeface="Calibri"/>
                <a:sym typeface="Calibri"/>
              </a:rPr>
              <a:t>In 2006, the Pennsylvania State Board of Education promulgated regulations (22 Pa. Code Chapter 4) establishing the state Academic Standards for Career Education and Work (CEW Standards). These standards describe what students should know and be able to do at four grade levels (3, 5, 8 and 11) in four areas:</a:t>
            </a:r>
          </a:p>
          <a:p>
            <a:pPr marL="0" lvl="0" indent="-69850" rtl="0">
              <a:lnSpc>
                <a:spcPct val="90000"/>
              </a:lnSpc>
              <a:spcBef>
                <a:spcPts val="1000"/>
              </a:spcBef>
              <a:buClr>
                <a:schemeClr val="dk1"/>
              </a:buClr>
              <a:buSzPct val="45833"/>
              <a:buFont typeface="Arial"/>
              <a:buNone/>
            </a:pPr>
            <a:r>
              <a:rPr lang="en-US" sz="2400" dirty="0">
                <a:latin typeface="+mj-lt"/>
              </a:rPr>
              <a:t>• </a:t>
            </a:r>
            <a:r>
              <a:rPr lang="en-US" sz="2400" dirty="0">
                <a:latin typeface="+mj-lt"/>
                <a:ea typeface="Calibri"/>
                <a:cs typeface="Calibri"/>
                <a:sym typeface="Calibri"/>
              </a:rPr>
              <a:t>Career Awareness and Preparation (Section 13.1);</a:t>
            </a:r>
          </a:p>
          <a:p>
            <a:pPr marL="0" lvl="0" indent="-69850" rtl="0">
              <a:lnSpc>
                <a:spcPct val="90000"/>
              </a:lnSpc>
              <a:spcBef>
                <a:spcPts val="1000"/>
              </a:spcBef>
              <a:buClr>
                <a:schemeClr val="dk1"/>
              </a:buClr>
              <a:buSzPct val="45833"/>
              <a:buFont typeface="Arial"/>
              <a:buNone/>
            </a:pPr>
            <a:r>
              <a:rPr lang="en-US" sz="2400" dirty="0">
                <a:latin typeface="+mj-lt"/>
              </a:rPr>
              <a:t>• </a:t>
            </a:r>
            <a:r>
              <a:rPr lang="en-US" sz="2400" dirty="0">
                <a:latin typeface="+mj-lt"/>
                <a:ea typeface="Calibri"/>
                <a:cs typeface="Calibri"/>
                <a:sym typeface="Calibri"/>
              </a:rPr>
              <a:t>Career Acquisition (Getting a Job) (Section 13.2);</a:t>
            </a:r>
          </a:p>
          <a:p>
            <a:pPr marL="0" lvl="0" indent="-69850" rtl="0">
              <a:lnSpc>
                <a:spcPct val="90000"/>
              </a:lnSpc>
              <a:spcBef>
                <a:spcPts val="1000"/>
              </a:spcBef>
              <a:buClr>
                <a:schemeClr val="dk1"/>
              </a:buClr>
              <a:buSzPct val="45833"/>
              <a:buFont typeface="Arial"/>
              <a:buNone/>
            </a:pPr>
            <a:r>
              <a:rPr lang="en-US" sz="2400" dirty="0">
                <a:latin typeface="+mj-lt"/>
              </a:rPr>
              <a:t>• </a:t>
            </a:r>
            <a:r>
              <a:rPr lang="en-US" sz="2400" dirty="0">
                <a:latin typeface="+mj-lt"/>
                <a:ea typeface="Calibri"/>
                <a:cs typeface="Calibri"/>
                <a:sym typeface="Calibri"/>
              </a:rPr>
              <a:t>Career Retention and Advancement (Section 13.3); and</a:t>
            </a:r>
          </a:p>
          <a:p>
            <a:pPr marL="0" lvl="0" indent="-69850" rtl="0">
              <a:lnSpc>
                <a:spcPct val="90000"/>
              </a:lnSpc>
              <a:spcBef>
                <a:spcPts val="1000"/>
              </a:spcBef>
              <a:buClr>
                <a:schemeClr val="dk1"/>
              </a:buClr>
              <a:buSzPct val="45833"/>
              <a:buFont typeface="Arial"/>
              <a:buNone/>
            </a:pPr>
            <a:r>
              <a:rPr lang="en-US" sz="2400" dirty="0">
                <a:latin typeface="+mj-lt"/>
              </a:rPr>
              <a:t>• </a:t>
            </a:r>
            <a:r>
              <a:rPr lang="en-US" sz="2400" dirty="0">
                <a:latin typeface="+mj-lt"/>
                <a:ea typeface="Calibri"/>
                <a:cs typeface="Calibri"/>
                <a:sym typeface="Calibri"/>
              </a:rPr>
              <a:t>Entrepreneurship (Section 13.4). </a:t>
            </a:r>
          </a:p>
          <a:p>
            <a:pPr marL="457200" marR="0" lvl="1" indent="0" algn="l" rtl="0">
              <a:spcBef>
                <a:spcPts val="560"/>
              </a:spcBef>
              <a:spcAft>
                <a:spcPts val="0"/>
              </a:spcAft>
              <a:buClr>
                <a:schemeClr val="dk1"/>
              </a:buClr>
              <a:buSzPct val="25000"/>
              <a:buFont typeface="Arial"/>
              <a:buNone/>
            </a:pPr>
            <a:endParaRPr dirty="0"/>
          </a:p>
        </p:txBody>
      </p:sp>
      <p:sp>
        <p:nvSpPr>
          <p:cNvPr id="164" name="Shape 164"/>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Background and History</a:t>
            </a:r>
          </a:p>
        </p:txBody>
      </p:sp>
      <p:pic>
        <p:nvPicPr>
          <p:cNvPr id="165" name="Shape 165"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863780" y="1438125"/>
            <a:ext cx="5823020" cy="4375610"/>
          </a:xfrm>
        </p:spPr>
        <p:txBody>
          <a:bodyPr/>
          <a:lstStyle/>
          <a:p>
            <a:r>
              <a:rPr lang="en-US" sz="2400" dirty="0" smtClean="0"/>
              <a:t>Turn to page 2 in CEW Academic Standards from PDE</a:t>
            </a:r>
          </a:p>
          <a:p>
            <a:pPr marL="203200" indent="0">
              <a:buNone/>
            </a:pPr>
            <a:endParaRPr lang="en-US" sz="2400" dirty="0" smtClean="0"/>
          </a:p>
          <a:p>
            <a:r>
              <a:rPr lang="en-US" sz="2400" dirty="0" smtClean="0"/>
              <a:t>Identify the 4 CEW Strands</a:t>
            </a:r>
          </a:p>
          <a:p>
            <a:endParaRPr lang="en-US" sz="2400" dirty="0" smtClean="0"/>
          </a:p>
          <a:p>
            <a:r>
              <a:rPr lang="en-US" sz="2400" dirty="0" smtClean="0"/>
              <a:t>Notice the standards under each strand by letter</a:t>
            </a:r>
          </a:p>
          <a:p>
            <a:endParaRPr lang="en-US" sz="2400" dirty="0" smtClean="0"/>
          </a:p>
          <a:p>
            <a:r>
              <a:rPr lang="en-US" sz="2400" dirty="0" smtClean="0"/>
              <a:t>Pages 4-11 by grade span column</a:t>
            </a:r>
          </a:p>
          <a:p>
            <a:endParaRPr lang="en-US" sz="2400" dirty="0" smtClean="0"/>
          </a:p>
          <a:p>
            <a:r>
              <a:rPr lang="en-US" sz="2400" dirty="0" smtClean="0"/>
              <a:t>Glossary of CEW terms pages 13-18</a:t>
            </a:r>
            <a:endParaRPr lang="en-US" sz="2400" dirty="0"/>
          </a:p>
        </p:txBody>
      </p:sp>
      <p:sp>
        <p:nvSpPr>
          <p:cNvPr id="3" name="Title 2"/>
          <p:cNvSpPr>
            <a:spLocks noGrp="1"/>
          </p:cNvSpPr>
          <p:nvPr>
            <p:ph type="title"/>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5</a:t>
            </a:fld>
            <a:endParaRPr lang="en-US" sz="1400" b="0" i="0" u="none" strike="noStrike" cap="none">
              <a:solidFill>
                <a:schemeClr val="dk1"/>
              </a:solidFill>
              <a:latin typeface="Arial"/>
              <a:ea typeface="Arial"/>
              <a:cs typeface="Arial"/>
              <a:sym typeface="Arial"/>
            </a:endParaRPr>
          </a:p>
        </p:txBody>
      </p:sp>
      <p:pic>
        <p:nvPicPr>
          <p:cNvPr id="5" name="Shape 180" descr="blue 50% banner"/>
          <p:cNvPicPr preferRelativeResize="0"/>
          <p:nvPr/>
        </p:nvPicPr>
        <p:blipFill rotWithShape="1">
          <a:blip r:embed="rId2">
            <a:alphaModFix/>
          </a:blip>
          <a:srcRect/>
          <a:stretch/>
        </p:blipFill>
        <p:spPr>
          <a:xfrm>
            <a:off x="457200" y="457200"/>
            <a:ext cx="8147304" cy="649093"/>
          </a:xfrm>
          <a:prstGeom prst="rect">
            <a:avLst/>
          </a:prstGeom>
          <a:noFill/>
          <a:ln>
            <a:noFill/>
          </a:ln>
        </p:spPr>
      </p:pic>
      <p:sp>
        <p:nvSpPr>
          <p:cNvPr id="6" name="Shape 182"/>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CEW Standards: A Closer Look</a:t>
            </a:r>
            <a:endParaRPr lang="en-US" sz="3200" dirty="0">
              <a:solidFill>
                <a:schemeClr val="lt1"/>
              </a:solidFill>
              <a:latin typeface="+mj-lt"/>
              <a:ea typeface="Verdana"/>
              <a:cs typeface="Verdana"/>
              <a:sym typeface="Verdana"/>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50293">
            <a:off x="307676" y="1834786"/>
            <a:ext cx="2522136" cy="1891602"/>
          </a:xfrm>
          <a:prstGeom prst="rect">
            <a:avLst/>
          </a:prstGeom>
        </p:spPr>
      </p:pic>
    </p:spTree>
    <p:extLst>
      <p:ext uri="{BB962C8B-B14F-4D97-AF65-F5344CB8AC3E}">
        <p14:creationId xmlns:p14="http://schemas.microsoft.com/office/powerpoint/2010/main" val="4001652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82777" y="1609551"/>
            <a:ext cx="7296150" cy="904875"/>
          </a:xfrm>
          <a:prstGeom prst="rect">
            <a:avLst/>
          </a:prstGeom>
        </p:spPr>
      </p:pic>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6</a:t>
            </a:fld>
            <a:endParaRPr lang="en-US" sz="1400" b="0" i="0" u="none" strike="noStrike" cap="none">
              <a:solidFill>
                <a:schemeClr val="dk1"/>
              </a:solidFill>
              <a:latin typeface="Arial"/>
              <a:ea typeface="Arial"/>
              <a:cs typeface="Arial"/>
              <a:sym typeface="Arial"/>
            </a:endParaRPr>
          </a:p>
        </p:txBody>
      </p:sp>
      <p:pic>
        <p:nvPicPr>
          <p:cNvPr id="5" name="Shape 180"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6" name="Shape 182"/>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smtClean="0">
                <a:solidFill>
                  <a:schemeClr val="lt1"/>
                </a:solidFill>
                <a:latin typeface="+mj-lt"/>
                <a:ea typeface="Verdana"/>
                <a:cs typeface="Verdana"/>
                <a:sym typeface="Verdana"/>
              </a:rPr>
              <a:t>CEW Standards: A Closer Look</a:t>
            </a:r>
            <a:endParaRPr lang="en-US" sz="3200" dirty="0">
              <a:solidFill>
                <a:schemeClr val="lt1"/>
              </a:solidFill>
              <a:latin typeface="+mj-lt"/>
              <a:ea typeface="Verdana"/>
              <a:cs typeface="Verdana"/>
              <a:sym typeface="Verdana"/>
            </a:endParaRPr>
          </a:p>
        </p:txBody>
      </p:sp>
      <p:sp>
        <p:nvSpPr>
          <p:cNvPr id="8" name="Rectangle 7"/>
          <p:cNvSpPr/>
          <p:nvPr/>
        </p:nvSpPr>
        <p:spPr>
          <a:xfrm>
            <a:off x="635000" y="2851110"/>
            <a:ext cx="7543927" cy="1569660"/>
          </a:xfrm>
          <a:prstGeom prst="rect">
            <a:avLst/>
          </a:prstGeom>
        </p:spPr>
        <p:txBody>
          <a:bodyPr wrap="square">
            <a:spAutoFit/>
          </a:bodyPr>
          <a:lstStyle/>
          <a:p>
            <a:pPr lvl="0" eaLnBrk="0" fontAlgn="base" hangingPunct="0">
              <a:spcBef>
                <a:spcPct val="0"/>
              </a:spcBef>
              <a:spcAft>
                <a:spcPct val="0"/>
              </a:spcAft>
            </a:pPr>
            <a:r>
              <a:rPr lang="en-US" sz="1800" b="1" dirty="0">
                <a:latin typeface="Calibri" panose="020F0502020204030204" pitchFamily="34" charset="0"/>
                <a:ea typeface="Calibri" panose="020F0502020204030204" pitchFamily="34" charset="0"/>
                <a:cs typeface="Times New Roman" panose="02020603050405020304" pitchFamily="18" charset="0"/>
              </a:rPr>
              <a:t>Using the Academic Standards for Career Education and Work (CEW) packet, find the strand, grade level, and standard(s) that you believe most closely matches the activity you wrote </a:t>
            </a:r>
            <a:r>
              <a:rPr lang="en-US" sz="1800" b="1" dirty="0" smtClean="0">
                <a:latin typeface="Calibri" panose="020F0502020204030204" pitchFamily="34" charset="0"/>
                <a:ea typeface="Calibri" panose="020F0502020204030204" pitchFamily="34" charset="0"/>
                <a:cs typeface="Times New Roman" panose="02020603050405020304" pitchFamily="18" charset="0"/>
              </a:rPr>
              <a:t>about and write those three underneath the title on your blue index card.</a:t>
            </a:r>
          </a:p>
          <a:p>
            <a:pPr lvl="0" eaLnBrk="0" fontAlgn="base" hangingPunct="0">
              <a:spcBef>
                <a:spcPct val="0"/>
              </a:spcBef>
              <a:spcAft>
                <a:spcPct val="0"/>
              </a:spcAft>
            </a:pPr>
            <a:endParaRPr lang="en-US" sz="2400" dirty="0">
              <a:latin typeface="Arial" panose="020B0604020202020204" pitchFamily="34" charset="0"/>
            </a:endParaRPr>
          </a:p>
        </p:txBody>
      </p:sp>
      <p:sp>
        <p:nvSpPr>
          <p:cNvPr id="9" name="TextBox 8"/>
          <p:cNvSpPr txBox="1"/>
          <p:nvPr/>
        </p:nvSpPr>
        <p:spPr>
          <a:xfrm>
            <a:off x="633046" y="3990706"/>
            <a:ext cx="7971459" cy="1415772"/>
          </a:xfrm>
          <a:prstGeom prst="rect">
            <a:avLst/>
          </a:prstGeom>
          <a:noFill/>
        </p:spPr>
        <p:txBody>
          <a:bodyPr wrap="square" rtlCol="0">
            <a:spAutoFit/>
          </a:bodyPr>
          <a:lstStyle/>
          <a:p>
            <a:pPr lvl="0"/>
            <a:endParaRPr lang="en-US" dirty="0">
              <a:latin typeface="Calibri" panose="020F0502020204030204" pitchFamily="34" charset="0"/>
            </a:endParaRPr>
          </a:p>
          <a:p>
            <a:pPr lvl="1"/>
            <a:r>
              <a:rPr lang="en-US" sz="1800" b="1" u="sng" dirty="0" smtClean="0">
                <a:latin typeface="Calibri" panose="020F0502020204030204" pitchFamily="34" charset="0"/>
              </a:rPr>
              <a:t>Questions:</a:t>
            </a:r>
          </a:p>
          <a:p>
            <a:pPr lvl="1"/>
            <a:r>
              <a:rPr lang="en-US" sz="1800" b="1" dirty="0" smtClean="0">
                <a:latin typeface="Calibri" panose="020F0502020204030204" pitchFamily="34" charset="0"/>
              </a:rPr>
              <a:t>-Did </a:t>
            </a:r>
            <a:r>
              <a:rPr lang="en-US" sz="1800" b="1" dirty="0">
                <a:latin typeface="Calibri" panose="020F0502020204030204" pitchFamily="34" charset="0"/>
              </a:rPr>
              <a:t>you have difficulty matching your activity to the CEW standards?  If so, why?</a:t>
            </a:r>
            <a:endParaRPr lang="en-US" dirty="0">
              <a:latin typeface="Calibri" panose="020F0502020204030204" pitchFamily="34" charset="0"/>
            </a:endParaRPr>
          </a:p>
          <a:p>
            <a:pPr lvl="1"/>
            <a:r>
              <a:rPr lang="en-US" sz="1800" b="1" dirty="0" smtClean="0">
                <a:latin typeface="Calibri" panose="020F0502020204030204" pitchFamily="34" charset="0"/>
              </a:rPr>
              <a:t>-Does </a:t>
            </a:r>
            <a:r>
              <a:rPr lang="en-US" sz="1800" b="1" dirty="0">
                <a:latin typeface="Calibri" panose="020F0502020204030204" pitchFamily="34" charset="0"/>
              </a:rPr>
              <a:t>your activity fully encompass the description of the standard as you read it?</a:t>
            </a:r>
            <a:endParaRPr lang="en-US" dirty="0">
              <a:latin typeface="Calibri" panose="020F0502020204030204" pitchFamily="34" charset="0"/>
            </a:endParaRPr>
          </a:p>
          <a:p>
            <a:pPr lvl="1"/>
            <a:r>
              <a:rPr lang="en-US" sz="1800" b="1" dirty="0" smtClean="0">
                <a:latin typeface="Calibri" panose="020F0502020204030204" pitchFamily="34" charset="0"/>
              </a:rPr>
              <a:t>-What </a:t>
            </a:r>
            <a:r>
              <a:rPr lang="en-US" sz="1800" b="1" dirty="0">
                <a:latin typeface="Calibri" panose="020F0502020204030204" pitchFamily="34" charset="0"/>
              </a:rPr>
              <a:t>did you notice about the CEW standards as you read them? </a:t>
            </a:r>
            <a:endParaRPr lang="en-US" dirty="0">
              <a:latin typeface="Calibri" panose="020F0502020204030204" pitchFamily="34" charset="0"/>
            </a:endParaRPr>
          </a:p>
        </p:txBody>
      </p:sp>
    </p:spTree>
    <p:extLst>
      <p:ext uri="{BB962C8B-B14F-4D97-AF65-F5344CB8AC3E}">
        <p14:creationId xmlns:p14="http://schemas.microsoft.com/office/powerpoint/2010/main" val="272048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203200" indent="0">
              <a:buNone/>
            </a:pPr>
            <a:r>
              <a:rPr lang="en-US" dirty="0"/>
              <a:t>Place the post-it note on the CEW Career Strand in which you believe it is aligned</a:t>
            </a:r>
            <a:r>
              <a:rPr lang="en-US" dirty="0" smtClean="0"/>
              <a:t>.</a:t>
            </a:r>
          </a:p>
          <a:p>
            <a:pPr marL="203200" indent="0">
              <a:buNone/>
            </a:pPr>
            <a:endParaRPr lang="en-US" dirty="0"/>
          </a:p>
          <a:p>
            <a:pPr marL="203200" indent="0">
              <a:buNone/>
            </a:pPr>
            <a:r>
              <a:rPr lang="en-US" dirty="0" smtClean="0"/>
              <a:t>Which strand(s) are most represented? </a:t>
            </a:r>
            <a:endParaRPr lang="en-US" dirty="0"/>
          </a:p>
          <a:p>
            <a:pPr marL="203200" indent="0">
              <a:buNone/>
            </a:pP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7</a:t>
            </a:fld>
            <a:endParaRPr lang="en-US" sz="1400" b="0" i="0" u="none" strike="noStrike" cap="none">
              <a:solidFill>
                <a:schemeClr val="dk1"/>
              </a:solidFill>
              <a:latin typeface="Arial"/>
              <a:ea typeface="Arial"/>
              <a:cs typeface="Arial"/>
              <a:sym typeface="Arial"/>
            </a:endParaRPr>
          </a:p>
        </p:txBody>
      </p:sp>
      <p:pic>
        <p:nvPicPr>
          <p:cNvPr id="7" name="Picture 6"/>
          <p:cNvPicPr>
            <a:picLocks noChangeAspect="1"/>
          </p:cNvPicPr>
          <p:nvPr/>
        </p:nvPicPr>
        <p:blipFill>
          <a:blip r:embed="rId2"/>
          <a:stretch>
            <a:fillRect/>
          </a:stretch>
        </p:blipFill>
        <p:spPr>
          <a:xfrm>
            <a:off x="661987" y="590916"/>
            <a:ext cx="7820025" cy="752475"/>
          </a:xfrm>
          <a:prstGeom prst="rect">
            <a:avLst/>
          </a:prstGeom>
        </p:spPr>
      </p:pic>
    </p:spTree>
    <p:extLst>
      <p:ext uri="{BB962C8B-B14F-4D97-AF65-F5344CB8AC3E}">
        <p14:creationId xmlns:p14="http://schemas.microsoft.com/office/powerpoint/2010/main" val="3521346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pic>
        <p:nvPicPr>
          <p:cNvPr id="135" name="Shape 135" descr="blue 50% banner"/>
          <p:cNvPicPr preferRelativeResize="0"/>
          <p:nvPr/>
        </p:nvPicPr>
        <p:blipFill rotWithShape="1">
          <a:blip r:embed="rId3">
            <a:alphaModFix/>
          </a:blip>
          <a:srcRect/>
          <a:stretch/>
        </p:blipFill>
        <p:spPr>
          <a:xfrm>
            <a:off x="457200" y="457200"/>
            <a:ext cx="8147304" cy="649093"/>
          </a:xfrm>
          <a:prstGeom prst="rect">
            <a:avLst/>
          </a:prstGeom>
          <a:noFill/>
          <a:ln>
            <a:noFill/>
          </a:ln>
        </p:spPr>
      </p:pic>
      <p:sp>
        <p:nvSpPr>
          <p:cNvPr id="136" name="Shape 136"/>
          <p:cNvSpPr txBox="1">
            <a:spLocks noGrp="1"/>
          </p:cNvSpPr>
          <p:nvPr>
            <p:ph type="body" idx="1"/>
          </p:nvPr>
        </p:nvSpPr>
        <p:spPr>
          <a:xfrm>
            <a:off x="1617784" y="1600201"/>
            <a:ext cx="7069015" cy="4191000"/>
          </a:xfrm>
          <a:prstGeom prst="rect">
            <a:avLst/>
          </a:prstGeom>
          <a:noFill/>
          <a:ln>
            <a:noFill/>
          </a:ln>
        </p:spPr>
        <p:txBody>
          <a:bodyPr wrap="square" lIns="91425" tIns="45700" rIns="91425" bIns="45700" anchor="t" anchorCtr="0">
            <a:noAutofit/>
          </a:bodyPr>
          <a:lstStyle/>
          <a:p>
            <a:pPr marL="0" lvl="0" indent="-69850" rtl="0">
              <a:lnSpc>
                <a:spcPct val="90000"/>
              </a:lnSpc>
              <a:spcBef>
                <a:spcPts val="500"/>
              </a:spcBef>
              <a:buClr>
                <a:schemeClr val="dk1"/>
              </a:buClr>
              <a:buSzPct val="45833"/>
              <a:buFont typeface="Arial"/>
              <a:buNone/>
            </a:pPr>
            <a:r>
              <a:rPr lang="en-US" sz="2400" b="1" dirty="0" smtClean="0">
                <a:solidFill>
                  <a:schemeClr val="bg2"/>
                </a:solidFill>
                <a:latin typeface="+mj-lt"/>
                <a:ea typeface="Calibri"/>
                <a:cs typeface="Calibri"/>
                <a:sym typeface="Calibri"/>
              </a:rPr>
              <a:t>ESSA (Every Student Succeeds Act)</a:t>
            </a:r>
          </a:p>
          <a:p>
            <a:pPr marL="0" lvl="0" indent="-69850" rtl="0">
              <a:lnSpc>
                <a:spcPct val="90000"/>
              </a:lnSpc>
              <a:spcBef>
                <a:spcPts val="500"/>
              </a:spcBef>
              <a:buClr>
                <a:schemeClr val="dk1"/>
              </a:buClr>
              <a:buSzPct val="45833"/>
              <a:buFont typeface="Arial"/>
              <a:buNone/>
            </a:pPr>
            <a:r>
              <a:rPr lang="en-US" sz="2400" b="1" dirty="0" smtClean="0">
                <a:solidFill>
                  <a:schemeClr val="bg2"/>
                </a:solidFill>
                <a:latin typeface="+mj-lt"/>
                <a:ea typeface="Calibri"/>
                <a:cs typeface="Calibri"/>
                <a:sym typeface="Calibri"/>
              </a:rPr>
              <a:t>Federal </a:t>
            </a:r>
            <a:r>
              <a:rPr lang="en-US" sz="2400" b="1" dirty="0">
                <a:solidFill>
                  <a:schemeClr val="bg2"/>
                </a:solidFill>
                <a:latin typeface="+mj-lt"/>
                <a:ea typeface="Calibri"/>
                <a:cs typeface="Calibri"/>
                <a:sym typeface="Calibri"/>
              </a:rPr>
              <a:t>Accountability Indicators</a:t>
            </a:r>
            <a:r>
              <a:rPr lang="en-US" sz="2400" b="1" dirty="0" smtClean="0">
                <a:solidFill>
                  <a:schemeClr val="bg2"/>
                </a:solidFill>
                <a:latin typeface="+mj-lt"/>
                <a:ea typeface="Calibri"/>
                <a:cs typeface="Calibri"/>
                <a:sym typeface="Calibri"/>
              </a:rPr>
              <a:t>:</a:t>
            </a:r>
          </a:p>
          <a:p>
            <a:pPr marL="0" lvl="0" indent="-69850" rtl="0">
              <a:lnSpc>
                <a:spcPct val="90000"/>
              </a:lnSpc>
              <a:spcBef>
                <a:spcPts val="500"/>
              </a:spcBef>
              <a:buClr>
                <a:schemeClr val="dk1"/>
              </a:buClr>
              <a:buSzPct val="45833"/>
              <a:buFont typeface="Arial"/>
              <a:buNone/>
            </a:pPr>
            <a:endParaRPr lang="en-US" sz="2400" b="1" dirty="0">
              <a:solidFill>
                <a:schemeClr val="bg2"/>
              </a:solidFill>
              <a:latin typeface="+mj-lt"/>
              <a:ea typeface="Calibri"/>
              <a:cs typeface="Calibri"/>
              <a:sym typeface="Calibri"/>
            </a:endParaRPr>
          </a:p>
          <a:p>
            <a:pPr marL="457200" lvl="0" indent="-381000" rtl="0">
              <a:lnSpc>
                <a:spcPct val="90000"/>
              </a:lnSpc>
              <a:spcBef>
                <a:spcPts val="500"/>
              </a:spcBef>
              <a:buSzPct val="100000"/>
              <a:buFont typeface="Calibri"/>
            </a:pPr>
            <a:r>
              <a:rPr lang="en-US" sz="2400" dirty="0">
                <a:solidFill>
                  <a:srgbClr val="FF0000"/>
                </a:solidFill>
                <a:latin typeface="+mj-lt"/>
                <a:ea typeface="Calibri"/>
                <a:cs typeface="Calibri"/>
                <a:sym typeface="Calibri"/>
              </a:rPr>
              <a:t>Percent Proficient and Advanced on PSSA/Keystone Exam</a:t>
            </a:r>
          </a:p>
          <a:p>
            <a:pPr marL="457200" lvl="0" indent="-381000" rtl="0">
              <a:lnSpc>
                <a:spcPct val="90000"/>
              </a:lnSpc>
              <a:spcBef>
                <a:spcPts val="500"/>
              </a:spcBef>
              <a:buSzPct val="100000"/>
              <a:buFont typeface="Calibri"/>
            </a:pPr>
            <a:r>
              <a:rPr lang="en-US" sz="2400" dirty="0">
                <a:solidFill>
                  <a:srgbClr val="FF0000"/>
                </a:solidFill>
                <a:latin typeface="+mj-lt"/>
                <a:ea typeface="Calibri"/>
                <a:cs typeface="Calibri"/>
                <a:sym typeface="Calibri"/>
              </a:rPr>
              <a:t>Meeting Annual Growth Expectations (PVAAS)</a:t>
            </a:r>
          </a:p>
          <a:p>
            <a:pPr marL="457200" lvl="0" indent="-381000" rtl="0">
              <a:lnSpc>
                <a:spcPct val="90000"/>
              </a:lnSpc>
              <a:spcBef>
                <a:spcPts val="500"/>
              </a:spcBef>
              <a:buSzPct val="100000"/>
              <a:buFont typeface="Calibri"/>
            </a:pPr>
            <a:r>
              <a:rPr lang="en-US" sz="2400" dirty="0">
                <a:solidFill>
                  <a:srgbClr val="FF0000"/>
                </a:solidFill>
                <a:latin typeface="+mj-lt"/>
                <a:ea typeface="Calibri"/>
                <a:cs typeface="Calibri"/>
                <a:sym typeface="Calibri"/>
              </a:rPr>
              <a:t>English Language Proficiency</a:t>
            </a:r>
          </a:p>
          <a:p>
            <a:pPr marL="457200" lvl="0" indent="-381000" rtl="0">
              <a:lnSpc>
                <a:spcPct val="90000"/>
              </a:lnSpc>
              <a:spcBef>
                <a:spcPts val="500"/>
              </a:spcBef>
              <a:buSzPct val="100000"/>
              <a:buFont typeface="Calibri"/>
            </a:pPr>
            <a:r>
              <a:rPr lang="en-US" sz="2400" dirty="0">
                <a:solidFill>
                  <a:srgbClr val="FF0000"/>
                </a:solidFill>
                <a:latin typeface="+mj-lt"/>
                <a:ea typeface="Calibri"/>
                <a:cs typeface="Calibri"/>
                <a:sym typeface="Calibri"/>
              </a:rPr>
              <a:t>Graduation </a:t>
            </a:r>
            <a:r>
              <a:rPr lang="en-US" sz="2400" dirty="0" smtClean="0">
                <a:solidFill>
                  <a:srgbClr val="FF0000"/>
                </a:solidFill>
                <a:latin typeface="+mj-lt"/>
                <a:ea typeface="Calibri"/>
                <a:cs typeface="Calibri"/>
                <a:sym typeface="Calibri"/>
              </a:rPr>
              <a:t>Rate</a:t>
            </a:r>
          </a:p>
          <a:p>
            <a:pPr marL="76200" lvl="0" indent="0" rtl="0">
              <a:lnSpc>
                <a:spcPct val="90000"/>
              </a:lnSpc>
              <a:spcBef>
                <a:spcPts val="500"/>
              </a:spcBef>
              <a:buSzPct val="100000"/>
              <a:buNone/>
            </a:pPr>
            <a:endParaRPr lang="en-US" sz="2400" dirty="0">
              <a:solidFill>
                <a:srgbClr val="FF0000"/>
              </a:solidFill>
              <a:latin typeface="+mj-lt"/>
              <a:ea typeface="Calibri"/>
              <a:cs typeface="Calibri"/>
              <a:sym typeface="Calibri"/>
            </a:endParaRPr>
          </a:p>
          <a:p>
            <a:pPr marL="457200" lvl="0" indent="-381000" rtl="0">
              <a:lnSpc>
                <a:spcPct val="90000"/>
              </a:lnSpc>
              <a:spcBef>
                <a:spcPts val="500"/>
              </a:spcBef>
              <a:buSzPct val="100000"/>
              <a:buFont typeface="Calibri"/>
            </a:pPr>
            <a:r>
              <a:rPr lang="en-US" sz="2400" dirty="0">
                <a:solidFill>
                  <a:srgbClr val="92D050"/>
                </a:solidFill>
                <a:latin typeface="+mj-lt"/>
                <a:ea typeface="Calibri"/>
                <a:cs typeface="Calibri"/>
                <a:sym typeface="Calibri"/>
              </a:rPr>
              <a:t>Career Standards Benchmark</a:t>
            </a:r>
          </a:p>
          <a:p>
            <a:pPr marL="457200" lvl="0" indent="-381000" rtl="0">
              <a:lnSpc>
                <a:spcPct val="90000"/>
              </a:lnSpc>
              <a:spcBef>
                <a:spcPts val="500"/>
              </a:spcBef>
              <a:buSzPct val="100000"/>
              <a:buFont typeface="Calibri"/>
            </a:pPr>
            <a:r>
              <a:rPr lang="en-US" sz="2400" dirty="0">
                <a:solidFill>
                  <a:srgbClr val="92D050"/>
                </a:solidFill>
                <a:latin typeface="+mj-lt"/>
                <a:ea typeface="Calibri"/>
                <a:cs typeface="Calibri"/>
                <a:sym typeface="Calibri"/>
              </a:rPr>
              <a:t>Chronic Absenteeism</a:t>
            </a:r>
          </a:p>
          <a:p>
            <a:pPr marL="457200" marR="0" lvl="1" indent="0" algn="l" rtl="0">
              <a:spcBef>
                <a:spcPts val="560"/>
              </a:spcBef>
              <a:spcAft>
                <a:spcPts val="0"/>
              </a:spcAft>
              <a:buClr>
                <a:schemeClr val="dk1"/>
              </a:buClr>
              <a:buSzPct val="25000"/>
              <a:buFont typeface="Arial"/>
              <a:buNone/>
            </a:pPr>
            <a:endParaRPr lang="en-US" dirty="0" smtClean="0"/>
          </a:p>
          <a:p>
            <a:pPr marL="457200" marR="0" lvl="1" indent="0" algn="l" rtl="0">
              <a:spcBef>
                <a:spcPts val="560"/>
              </a:spcBef>
              <a:spcAft>
                <a:spcPts val="0"/>
              </a:spcAft>
              <a:buClr>
                <a:schemeClr val="dk1"/>
              </a:buClr>
              <a:buSzPct val="25000"/>
              <a:buFont typeface="Arial"/>
              <a:buNone/>
            </a:pPr>
            <a:endParaRPr dirty="0"/>
          </a:p>
        </p:txBody>
      </p:sp>
      <p:sp>
        <p:nvSpPr>
          <p:cNvPr id="137" name="Shape 137"/>
          <p:cNvSpPr txBox="1"/>
          <p:nvPr/>
        </p:nvSpPr>
        <p:spPr>
          <a:xfrm>
            <a:off x="635000" y="436713"/>
            <a:ext cx="7874100" cy="461700"/>
          </a:xfrm>
          <a:prstGeom prst="rect">
            <a:avLst/>
          </a:prstGeom>
          <a:noFill/>
          <a:ln>
            <a:noFill/>
          </a:ln>
        </p:spPr>
        <p:txBody>
          <a:bodyPr wrap="square" lIns="91425" tIns="45700" rIns="91425" bIns="45700" anchor="ctr" anchorCtr="0">
            <a:noAutofit/>
          </a:bodyPr>
          <a:lstStyle/>
          <a:p>
            <a:pPr lvl="0" rtl="0">
              <a:spcBef>
                <a:spcPts val="0"/>
              </a:spcBef>
              <a:buClr>
                <a:schemeClr val="lt1"/>
              </a:buClr>
              <a:buSzPct val="25000"/>
              <a:buFont typeface="Verdana"/>
              <a:buNone/>
            </a:pPr>
            <a:r>
              <a:rPr lang="en-US" sz="3200" dirty="0">
                <a:solidFill>
                  <a:schemeClr val="lt1"/>
                </a:solidFill>
                <a:latin typeface="+mj-lt"/>
                <a:ea typeface="Verdana"/>
                <a:cs typeface="Verdana"/>
                <a:sym typeface="Verdana"/>
              </a:rPr>
              <a:t>Background and History</a:t>
            </a:r>
          </a:p>
        </p:txBody>
      </p:sp>
      <p:pic>
        <p:nvPicPr>
          <p:cNvPr id="138" name="Shape 138" descr="Education-rgb"/>
          <p:cNvPicPr preferRelativeResize="0"/>
          <p:nvPr/>
        </p:nvPicPr>
        <p:blipFill rotWithShape="1">
          <a:blip r:embed="rId4">
            <a:alphaModFix/>
          </a:blip>
          <a:srcRect/>
          <a:stretch/>
        </p:blipFill>
        <p:spPr>
          <a:xfrm>
            <a:off x="6629400" y="6172200"/>
            <a:ext cx="2294447" cy="548726"/>
          </a:xfrm>
          <a:prstGeom prst="rect">
            <a:avLst/>
          </a:prstGeom>
          <a:noFill/>
          <a:ln>
            <a:noFill/>
          </a:ln>
        </p:spPr>
      </p:pic>
      <p:sp>
        <p:nvSpPr>
          <p:cNvPr id="2" name="Left Brace 1"/>
          <p:cNvSpPr/>
          <p:nvPr/>
        </p:nvSpPr>
        <p:spPr>
          <a:xfrm>
            <a:off x="1540060" y="2916178"/>
            <a:ext cx="238498" cy="1647931"/>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7" name="Left Brace 6"/>
          <p:cNvSpPr/>
          <p:nvPr/>
        </p:nvSpPr>
        <p:spPr>
          <a:xfrm>
            <a:off x="1578922" y="5124521"/>
            <a:ext cx="199636" cy="666680"/>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solidFill>
                <a:srgbClr val="92D050"/>
              </a:solidFill>
            </a:endParaRPr>
          </a:p>
        </p:txBody>
      </p:sp>
      <p:sp>
        <p:nvSpPr>
          <p:cNvPr id="3" name="TextBox 2"/>
          <p:cNvSpPr txBox="1"/>
          <p:nvPr/>
        </p:nvSpPr>
        <p:spPr>
          <a:xfrm>
            <a:off x="199270" y="3434091"/>
            <a:ext cx="1321359" cy="523220"/>
          </a:xfrm>
          <a:prstGeom prst="rect">
            <a:avLst/>
          </a:prstGeom>
          <a:noFill/>
        </p:spPr>
        <p:txBody>
          <a:bodyPr wrap="square" rtlCol="0">
            <a:spAutoFit/>
          </a:bodyPr>
          <a:lstStyle/>
          <a:p>
            <a:r>
              <a:rPr lang="en-US" dirty="0" smtClean="0"/>
              <a:t>Federal Requirements</a:t>
            </a:r>
            <a:endParaRPr lang="en-US" dirty="0"/>
          </a:p>
        </p:txBody>
      </p:sp>
      <p:sp>
        <p:nvSpPr>
          <p:cNvPr id="9" name="TextBox 8"/>
          <p:cNvSpPr txBox="1"/>
          <p:nvPr/>
        </p:nvSpPr>
        <p:spPr>
          <a:xfrm>
            <a:off x="357381" y="5167012"/>
            <a:ext cx="1321359" cy="954107"/>
          </a:xfrm>
          <a:prstGeom prst="rect">
            <a:avLst/>
          </a:prstGeom>
          <a:noFill/>
        </p:spPr>
        <p:txBody>
          <a:bodyPr wrap="square" rtlCol="0">
            <a:spAutoFit/>
          </a:bodyPr>
          <a:lstStyle/>
          <a:p>
            <a:r>
              <a:rPr lang="en-US" dirty="0" smtClean="0"/>
              <a:t>PA Selected Indicators (Climate Change)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41159" y="1600200"/>
            <a:ext cx="8822453" cy="4525963"/>
          </a:xfrm>
        </p:spPr>
        <p:txBody>
          <a:bodyPr/>
          <a:lstStyle/>
          <a:p>
            <a:pPr marL="203200" indent="0">
              <a:buNone/>
            </a:pPr>
            <a:r>
              <a:rPr lang="en-US" sz="2000" dirty="0" smtClean="0"/>
              <a:t>Federal Accountability	 – Selected indicators from Future Ready PA Index</a:t>
            </a:r>
          </a:p>
          <a:p>
            <a:pPr marL="203200" indent="0">
              <a:buNone/>
            </a:pPr>
            <a:endParaRPr lang="en-US" sz="2000" dirty="0" smtClean="0"/>
          </a:p>
          <a:p>
            <a:pPr marL="203200" indent="0">
              <a:buNone/>
            </a:pPr>
            <a:r>
              <a:rPr lang="en-US" sz="2000" dirty="0" smtClean="0"/>
              <a:t>State Accountability 	 – Future Ready PA Index</a:t>
            </a:r>
          </a:p>
          <a:p>
            <a:pPr marL="203200" indent="0">
              <a:buNone/>
            </a:pPr>
            <a:endParaRPr lang="en-US" sz="2000" dirty="0"/>
          </a:p>
          <a:p>
            <a:pPr marL="203200" indent="0">
              <a:buNone/>
            </a:pPr>
            <a:r>
              <a:rPr lang="en-US" sz="2000" dirty="0" smtClean="0"/>
              <a:t>Educator Evaluation	 – TBD (formerly known as SPP)</a:t>
            </a:r>
          </a:p>
          <a:p>
            <a:pPr marL="203200" indent="0">
              <a:buNone/>
            </a:pPr>
            <a:endParaRPr lang="en-US" sz="2000" dirty="0"/>
          </a:p>
          <a:p>
            <a:pPr marL="203200" indent="0">
              <a:buNone/>
            </a:pPr>
            <a:r>
              <a:rPr lang="en-US" sz="2000" dirty="0" smtClean="0">
                <a:solidFill>
                  <a:srgbClr val="7030A0"/>
                </a:solidFill>
              </a:rPr>
              <a:t>The first Future Ready PA Index will be released in the Fall of 2018.  The Career Standards Benchmark/Indicators will be </a:t>
            </a:r>
            <a:r>
              <a:rPr lang="en-US" sz="2000" u="sng" dirty="0" smtClean="0">
                <a:solidFill>
                  <a:srgbClr val="7030A0"/>
                </a:solidFill>
              </a:rPr>
              <a:t>one</a:t>
            </a:r>
            <a:r>
              <a:rPr lang="en-US" sz="2000" dirty="0" smtClean="0">
                <a:solidFill>
                  <a:srgbClr val="7030A0"/>
                </a:solidFill>
              </a:rPr>
              <a:t> of the components in the Future Ready PA Index</a:t>
            </a:r>
            <a:endParaRPr lang="en-US" sz="2000" dirty="0">
              <a:solidFill>
                <a:srgbClr val="7030A0"/>
              </a:solidFill>
            </a:endParaRPr>
          </a:p>
        </p:txBody>
      </p:sp>
      <p:sp>
        <p:nvSpPr>
          <p:cNvPr id="3" name="Title 2"/>
          <p:cNvSpPr>
            <a:spLocks noGrp="1"/>
          </p:cNvSpPr>
          <p:nvPr>
            <p:ph type="title"/>
          </p:nvPr>
        </p:nvSpPr>
        <p:spPr/>
        <p:txBody>
          <a:bodyPr/>
          <a:lstStyle/>
          <a:p>
            <a:r>
              <a:rPr lang="en-US" b="1" dirty="0" smtClean="0">
                <a:solidFill>
                  <a:srgbClr val="0070C0"/>
                </a:solidFill>
              </a:rPr>
              <a:t>Reporting for Accountability</a:t>
            </a:r>
            <a:endParaRPr lang="en-US" b="1" dirty="0">
              <a:solidFill>
                <a:srgbClr val="0070C0"/>
              </a:solidFil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SzPct val="25000"/>
              <a:buNone/>
            </a:pPr>
            <a:fld id="{00000000-1234-1234-1234-123412341234}" type="slidenum">
              <a:rPr lang="en-US" sz="1400" b="0" i="0" u="none" strike="noStrike" cap="none" smtClean="0">
                <a:solidFill>
                  <a:schemeClr val="dk1"/>
                </a:solidFill>
                <a:latin typeface="Arial"/>
                <a:ea typeface="Arial"/>
                <a:cs typeface="Arial"/>
                <a:sym typeface="Arial"/>
              </a:rPr>
              <a:t>9</a:t>
            </a:fld>
            <a:endParaRPr lang="en-US" sz="14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81781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TotalTime>
  <Words>1442</Words>
  <Application>Microsoft Office PowerPoint</Application>
  <PresentationFormat>On-screen Show (4:3)</PresentationFormat>
  <Paragraphs>303</Paragraphs>
  <Slides>30</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Open Sans</vt:lpstr>
      <vt:lpstr>PT Sans Narrow</vt:lpstr>
      <vt:lpstr>Times New Roman</vt:lpstr>
      <vt:lpstr>Verdana</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Reporting for Accountability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Lori Gerber</dc:creator>
  <cp:lastModifiedBy>Rogers Room</cp:lastModifiedBy>
  <cp:revision>40</cp:revision>
  <cp:lastPrinted>2017-11-28T14:14:00Z</cp:lastPrinted>
  <dcterms:modified xsi:type="dcterms:W3CDTF">2018-02-14T19:50:00Z</dcterms:modified>
</cp:coreProperties>
</file>